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haCVfc1Tb1i7DdiH5sRazd9tSm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11" Type="http://schemas.openxmlformats.org/officeDocument/2006/relationships/slide" Target="slides/slide6.xml"/><Relationship Id="rId22" Type="http://schemas.openxmlformats.org/officeDocument/2006/relationships/font" Target="fonts/IBMPlexSans-boldItalic.fntdata"/><Relationship Id="rId10" Type="http://schemas.openxmlformats.org/officeDocument/2006/relationships/slide" Target="slides/slide5.xml"/><Relationship Id="rId21" Type="http://schemas.openxmlformats.org/officeDocument/2006/relationships/font" Target="fonts/IBMPlex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IBMPlexSans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9" Type="http://schemas.openxmlformats.org/officeDocument/2006/relationships/image" Target="../media/image39.png"/><Relationship Id="rId5" Type="http://schemas.openxmlformats.org/officeDocument/2006/relationships/image" Target="../media/image51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Relationship Id="rId7" Type="http://schemas.openxmlformats.org/officeDocument/2006/relationships/image" Target="../media/image48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slide" Target="/ppt/slides/slide3.xml"/><Relationship Id="rId11" Type="http://schemas.openxmlformats.org/officeDocument/2006/relationships/slide" Target="/ppt/slides/slide11.xml"/><Relationship Id="rId10" Type="http://schemas.openxmlformats.org/officeDocument/2006/relationships/slide" Target="/ppt/slides/slide10.xml"/><Relationship Id="rId12" Type="http://schemas.openxmlformats.org/officeDocument/2006/relationships/slide" Target="/ppt/slides/slide12.xml"/><Relationship Id="rId9" Type="http://schemas.openxmlformats.org/officeDocument/2006/relationships/slide" Target="/ppt/slides/slide7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D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0586060" cy="10282546"/>
          </a:xfrm>
          <a:custGeom>
            <a:rect b="b" l="l" r="r" t="t"/>
            <a:pathLst>
              <a:path extrusionOk="0" h="10519229" w="10692990">
                <a:moveTo>
                  <a:pt x="0" y="0"/>
                </a:moveTo>
                <a:lnTo>
                  <a:pt x="10692990" y="0"/>
                </a:lnTo>
                <a:lnTo>
                  <a:pt x="10692990" y="10519229"/>
                </a:lnTo>
                <a:lnTo>
                  <a:pt x="0" y="10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376265">
            <a:off x="13024904" y="4489501"/>
            <a:ext cx="5088125" cy="5137849"/>
          </a:xfrm>
          <a:custGeom>
            <a:rect b="b" l="l" r="r" t="t"/>
            <a:pathLst>
              <a:path extrusionOk="0" h="5537047" w="5557889">
                <a:moveTo>
                  <a:pt x="0" y="0"/>
                </a:moveTo>
                <a:lnTo>
                  <a:pt x="5557889" y="0"/>
                </a:lnTo>
                <a:lnTo>
                  <a:pt x="5557889" y="5537047"/>
                </a:lnTo>
                <a:lnTo>
                  <a:pt x="0" y="5537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0014023" y="1490871"/>
            <a:ext cx="3048106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Bem-Vindos à</a:t>
            </a:r>
            <a:endParaRPr/>
          </a:p>
        </p:txBody>
      </p:sp>
      <p:grpSp>
        <p:nvGrpSpPr>
          <p:cNvPr id="87" name="Google Shape;87;p1"/>
          <p:cNvGrpSpPr/>
          <p:nvPr/>
        </p:nvGrpSpPr>
        <p:grpSpPr>
          <a:xfrm>
            <a:off x="11023425" y="2021492"/>
            <a:ext cx="7264575" cy="2442319"/>
            <a:chOff x="0" y="38100"/>
            <a:chExt cx="9686101" cy="3256426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0" y="38100"/>
              <a:ext cx="9686101" cy="2435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46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Análise </a:t>
              </a:r>
              <a:r>
                <a:rPr b="1" i="0" lang="en-US" sz="4346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RFM:</a:t>
              </a:r>
              <a:r>
                <a:rPr b="1" i="0" lang="en-US" sz="4346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Identificando segmentos de valor para o: </a:t>
              </a:r>
              <a:r>
                <a:rPr b="1" i="0" lang="en-US" sz="4346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Mercado.</a:t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2770291"/>
              <a:ext cx="9686101" cy="524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2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15372166" y="100208"/>
            <a:ext cx="281297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Por: Gabriela Ferreira Genangelo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DC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/>
          <p:nvPr/>
        </p:nvSpPr>
        <p:spPr>
          <a:xfrm rot="907440">
            <a:off x="-365986" y="135797"/>
            <a:ext cx="3154203" cy="3278762"/>
          </a:xfrm>
          <a:custGeom>
            <a:rect b="b" l="l" r="r" t="t"/>
            <a:pathLst>
              <a:path extrusionOk="0"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0"/>
          <p:cNvSpPr/>
          <p:nvPr/>
        </p:nvSpPr>
        <p:spPr>
          <a:xfrm>
            <a:off x="2725522" y="2196331"/>
            <a:ext cx="3762781" cy="3551125"/>
          </a:xfrm>
          <a:custGeom>
            <a:rect b="b" l="l" r="r" t="t"/>
            <a:pathLst>
              <a:path extrusionOk="0" h="3551125" w="3762781">
                <a:moveTo>
                  <a:pt x="0" y="0"/>
                </a:moveTo>
                <a:lnTo>
                  <a:pt x="3762781" y="0"/>
                </a:lnTo>
                <a:lnTo>
                  <a:pt x="3762781" y="3551125"/>
                </a:lnTo>
                <a:lnTo>
                  <a:pt x="0" y="3551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0"/>
          <p:cNvSpPr/>
          <p:nvPr/>
        </p:nvSpPr>
        <p:spPr>
          <a:xfrm>
            <a:off x="6887524" y="6308065"/>
            <a:ext cx="4533560" cy="2805140"/>
          </a:xfrm>
          <a:custGeom>
            <a:rect b="b" l="l" r="r" t="t"/>
            <a:pathLst>
              <a:path extrusionOk="0" h="2805140" w="4533560">
                <a:moveTo>
                  <a:pt x="0" y="0"/>
                </a:moveTo>
                <a:lnTo>
                  <a:pt x="4533559" y="0"/>
                </a:lnTo>
                <a:lnTo>
                  <a:pt x="4533559" y="2805140"/>
                </a:lnTo>
                <a:lnTo>
                  <a:pt x="0" y="2805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0"/>
          <p:cNvSpPr/>
          <p:nvPr/>
        </p:nvSpPr>
        <p:spPr>
          <a:xfrm>
            <a:off x="0" y="7228911"/>
            <a:ext cx="2725522" cy="3058089"/>
          </a:xfrm>
          <a:custGeom>
            <a:rect b="b" l="l" r="r" t="t"/>
            <a:pathLst>
              <a:path extrusionOk="0" h="3058089" w="2725522">
                <a:moveTo>
                  <a:pt x="0" y="0"/>
                </a:moveTo>
                <a:lnTo>
                  <a:pt x="2725522" y="0"/>
                </a:lnTo>
                <a:lnTo>
                  <a:pt x="2725522" y="3058089"/>
                </a:lnTo>
                <a:lnTo>
                  <a:pt x="0" y="3058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0"/>
          <p:cNvSpPr/>
          <p:nvPr/>
        </p:nvSpPr>
        <p:spPr>
          <a:xfrm>
            <a:off x="14283543" y="-220512"/>
            <a:ext cx="3854296" cy="3565224"/>
          </a:xfrm>
          <a:custGeom>
            <a:rect b="b" l="l" r="r" t="t"/>
            <a:pathLst>
              <a:path extrusionOk="0" h="3565224" w="3854296">
                <a:moveTo>
                  <a:pt x="0" y="0"/>
                </a:moveTo>
                <a:lnTo>
                  <a:pt x="3854296" y="0"/>
                </a:lnTo>
                <a:lnTo>
                  <a:pt x="3854296" y="3565224"/>
                </a:lnTo>
                <a:lnTo>
                  <a:pt x="0" y="356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0"/>
          <p:cNvSpPr txBox="1"/>
          <p:nvPr/>
        </p:nvSpPr>
        <p:spPr>
          <a:xfrm>
            <a:off x="6658858" y="4232265"/>
            <a:ext cx="55387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$49.156,00</a:t>
            </a:r>
            <a:endParaRPr/>
          </a:p>
        </p:txBody>
      </p:sp>
      <p:grpSp>
        <p:nvGrpSpPr>
          <p:cNvPr id="281" name="Google Shape;281;p10"/>
          <p:cNvGrpSpPr/>
          <p:nvPr/>
        </p:nvGrpSpPr>
        <p:grpSpPr>
          <a:xfrm>
            <a:off x="11610835" y="7089831"/>
            <a:ext cx="7575392" cy="1463516"/>
            <a:chOff x="0" y="-427355"/>
            <a:chExt cx="10100522" cy="1951355"/>
          </a:xfrm>
        </p:grpSpPr>
        <p:sp>
          <p:nvSpPr>
            <p:cNvPr id="282" name="Google Shape;282;p10"/>
            <p:cNvSpPr txBox="1"/>
            <p:nvPr/>
          </p:nvSpPr>
          <p:spPr>
            <a:xfrm>
              <a:off x="0" y="-152400"/>
              <a:ext cx="10100522" cy="16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5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$51.310,00</a:t>
              </a:r>
              <a:endParaRPr/>
            </a:p>
          </p:txBody>
        </p:sp>
        <p:sp>
          <p:nvSpPr>
            <p:cNvPr id="283" name="Google Shape;283;p10"/>
            <p:cNvSpPr txBox="1"/>
            <p:nvPr/>
          </p:nvSpPr>
          <p:spPr>
            <a:xfrm>
              <a:off x="0" y="-427355"/>
              <a:ext cx="10100522" cy="7076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10"/>
          <p:cNvSpPr/>
          <p:nvPr/>
        </p:nvSpPr>
        <p:spPr>
          <a:xfrm flipH="1">
            <a:off x="9838657" y="2723576"/>
            <a:ext cx="5559873" cy="7642437"/>
          </a:xfrm>
          <a:custGeom>
            <a:rect b="b" l="l" r="r" t="t"/>
            <a:pathLst>
              <a:path extrusionOk="0" h="7642437" w="5559873">
                <a:moveTo>
                  <a:pt x="5559873" y="0"/>
                </a:moveTo>
                <a:lnTo>
                  <a:pt x="0" y="0"/>
                </a:lnTo>
                <a:lnTo>
                  <a:pt x="0" y="7642437"/>
                </a:lnTo>
                <a:lnTo>
                  <a:pt x="5559873" y="7642437"/>
                </a:lnTo>
                <a:lnTo>
                  <a:pt x="5559873" y="0"/>
                </a:lnTo>
                <a:close/>
              </a:path>
            </a:pathLst>
          </a:custGeom>
          <a:blipFill rotWithShape="1">
            <a:blip r:embed="rId8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0"/>
          <p:cNvSpPr/>
          <p:nvPr/>
        </p:nvSpPr>
        <p:spPr>
          <a:xfrm>
            <a:off x="3854129" y="9390155"/>
            <a:ext cx="484416" cy="484416"/>
          </a:xfrm>
          <a:custGeom>
            <a:rect b="b" l="l" r="r" t="t"/>
            <a:pathLst>
              <a:path extrusionOk="0" h="484416" w="484416">
                <a:moveTo>
                  <a:pt x="0" y="0"/>
                </a:moveTo>
                <a:lnTo>
                  <a:pt x="484416" y="0"/>
                </a:lnTo>
                <a:lnTo>
                  <a:pt x="484416" y="484415"/>
                </a:lnTo>
                <a:lnTo>
                  <a:pt x="0" y="484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0"/>
          <p:cNvSpPr txBox="1"/>
          <p:nvPr/>
        </p:nvSpPr>
        <p:spPr>
          <a:xfrm>
            <a:off x="872878" y="409575"/>
            <a:ext cx="14023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Produtos #MENOS Vendidos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11610835" y="6862977"/>
            <a:ext cx="5106490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Faturamento</a:t>
            </a:r>
            <a:endParaRPr/>
          </a:p>
        </p:txBody>
      </p:sp>
      <p:sp>
        <p:nvSpPr>
          <p:cNvPr id="288" name="Google Shape;288;p10"/>
          <p:cNvSpPr txBox="1"/>
          <p:nvPr/>
        </p:nvSpPr>
        <p:spPr>
          <a:xfrm>
            <a:off x="6711254" y="3905219"/>
            <a:ext cx="5106490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Faturamento</a:t>
            </a:r>
            <a:endParaRPr/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1610835" y="5935351"/>
            <a:ext cx="2415059" cy="983412"/>
            <a:chOff x="0" y="-299448"/>
            <a:chExt cx="3220079" cy="1311215"/>
          </a:xfrm>
        </p:grpSpPr>
        <p:sp>
          <p:nvSpPr>
            <p:cNvPr id="290" name="Google Shape;290;p10"/>
            <p:cNvSpPr txBox="1"/>
            <p:nvPr/>
          </p:nvSpPr>
          <p:spPr>
            <a:xfrm>
              <a:off x="0" y="-95250"/>
              <a:ext cx="3220079" cy="1107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3D5A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4,52% </a:t>
              </a:r>
              <a:endParaRPr/>
            </a:p>
          </p:txBody>
        </p:sp>
        <p:sp>
          <p:nvSpPr>
            <p:cNvPr id="291" name="Google Shape;291;p10"/>
            <p:cNvSpPr txBox="1"/>
            <p:nvPr/>
          </p:nvSpPr>
          <p:spPr>
            <a:xfrm>
              <a:off x="0" y="-299448"/>
              <a:ext cx="3220079" cy="49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10"/>
          <p:cNvGrpSpPr/>
          <p:nvPr/>
        </p:nvGrpSpPr>
        <p:grpSpPr>
          <a:xfrm>
            <a:off x="6711254" y="3009175"/>
            <a:ext cx="2415059" cy="983412"/>
            <a:chOff x="0" y="-299448"/>
            <a:chExt cx="3220079" cy="1311215"/>
          </a:xfrm>
        </p:grpSpPr>
        <p:sp>
          <p:nvSpPr>
            <p:cNvPr id="293" name="Google Shape;293;p10"/>
            <p:cNvSpPr txBox="1"/>
            <p:nvPr/>
          </p:nvSpPr>
          <p:spPr>
            <a:xfrm>
              <a:off x="0" y="-95250"/>
              <a:ext cx="3220079" cy="1107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3D5A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4,33% </a:t>
              </a:r>
              <a:endParaRPr/>
            </a:p>
          </p:txBody>
        </p:sp>
        <p:sp>
          <p:nvSpPr>
            <p:cNvPr id="294" name="Google Shape;294;p10"/>
            <p:cNvSpPr txBox="1"/>
            <p:nvPr/>
          </p:nvSpPr>
          <p:spPr>
            <a:xfrm>
              <a:off x="0" y="-299448"/>
              <a:ext cx="3220079" cy="49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10"/>
          <p:cNvSpPr txBox="1"/>
          <p:nvPr/>
        </p:nvSpPr>
        <p:spPr>
          <a:xfrm>
            <a:off x="15701764" y="7741257"/>
            <a:ext cx="6142631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4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/>
          </a:p>
        </p:txBody>
      </p:sp>
      <p:sp>
        <p:nvSpPr>
          <p:cNvPr id="296" name="Google Shape;296;p10"/>
          <p:cNvSpPr txBox="1"/>
          <p:nvPr/>
        </p:nvSpPr>
        <p:spPr>
          <a:xfrm>
            <a:off x="4425961" y="9536750"/>
            <a:ext cx="14206946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Peixes ocuparam o terceiro lugar entre os itens menos vendidos, com participação aproximada de 6,14% no faturamento, enquanto os produtos classificados como: Outros, representaram cerca de 7,24% do faturamento.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7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DC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/>
          <p:nvPr/>
        </p:nvSpPr>
        <p:spPr>
          <a:xfrm rot="-650467">
            <a:off x="6467778" y="3838436"/>
            <a:ext cx="6925601" cy="6084137"/>
          </a:xfrm>
          <a:custGeom>
            <a:rect b="b" l="l" r="r" t="t"/>
            <a:pathLst>
              <a:path extrusionOk="0" h="6084137" w="6925601">
                <a:moveTo>
                  <a:pt x="0" y="0"/>
                </a:moveTo>
                <a:lnTo>
                  <a:pt x="6925601" y="0"/>
                </a:lnTo>
                <a:lnTo>
                  <a:pt x="6925601" y="6084137"/>
                </a:lnTo>
                <a:lnTo>
                  <a:pt x="0" y="6084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1"/>
          <p:cNvSpPr/>
          <p:nvPr/>
        </p:nvSpPr>
        <p:spPr>
          <a:xfrm>
            <a:off x="0" y="0"/>
            <a:ext cx="9142084" cy="10276740"/>
          </a:xfrm>
          <a:custGeom>
            <a:rect b="b" l="l" r="r" t="t"/>
            <a:pathLst>
              <a:path extrusionOk="0" h="12967495" w="12967495">
                <a:moveTo>
                  <a:pt x="0" y="0"/>
                </a:moveTo>
                <a:lnTo>
                  <a:pt x="12967495" y="0"/>
                </a:lnTo>
                <a:lnTo>
                  <a:pt x="12967495" y="12967495"/>
                </a:lnTo>
                <a:lnTo>
                  <a:pt x="0" y="12967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1"/>
          <p:cNvSpPr/>
          <p:nvPr/>
        </p:nvSpPr>
        <p:spPr>
          <a:xfrm rot="-800002">
            <a:off x="-156478" y="1135680"/>
            <a:ext cx="6925601" cy="6084137"/>
          </a:xfrm>
          <a:custGeom>
            <a:rect b="b" l="l" r="r" t="t"/>
            <a:pathLst>
              <a:path extrusionOk="0" h="6084137" w="6925601">
                <a:moveTo>
                  <a:pt x="0" y="0"/>
                </a:moveTo>
                <a:lnTo>
                  <a:pt x="6925601" y="0"/>
                </a:lnTo>
                <a:lnTo>
                  <a:pt x="6925601" y="6084136"/>
                </a:lnTo>
                <a:lnTo>
                  <a:pt x="0" y="6084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1"/>
          <p:cNvSpPr/>
          <p:nvPr/>
        </p:nvSpPr>
        <p:spPr>
          <a:xfrm>
            <a:off x="2466041" y="2369140"/>
            <a:ext cx="1900848" cy="3545383"/>
          </a:xfrm>
          <a:custGeom>
            <a:rect b="b" l="l" r="r" t="t"/>
            <a:pathLst>
              <a:path extrusionOk="0" h="3545383" w="1900848">
                <a:moveTo>
                  <a:pt x="0" y="0"/>
                </a:moveTo>
                <a:lnTo>
                  <a:pt x="1900848" y="0"/>
                </a:lnTo>
                <a:lnTo>
                  <a:pt x="1900848" y="3545383"/>
                </a:lnTo>
                <a:lnTo>
                  <a:pt x="0" y="3545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1"/>
          <p:cNvSpPr/>
          <p:nvPr/>
        </p:nvSpPr>
        <p:spPr>
          <a:xfrm>
            <a:off x="8158550" y="6342002"/>
            <a:ext cx="3544056" cy="2250476"/>
          </a:xfrm>
          <a:custGeom>
            <a:rect b="b" l="l" r="r" t="t"/>
            <a:pathLst>
              <a:path extrusionOk="0" h="2250476" w="3544056">
                <a:moveTo>
                  <a:pt x="0" y="0"/>
                </a:moveTo>
                <a:lnTo>
                  <a:pt x="3544057" y="0"/>
                </a:lnTo>
                <a:lnTo>
                  <a:pt x="3544057" y="2250476"/>
                </a:lnTo>
                <a:lnTo>
                  <a:pt x="0" y="2250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6" name="Google Shape;306;p11"/>
          <p:cNvGrpSpPr/>
          <p:nvPr/>
        </p:nvGrpSpPr>
        <p:grpSpPr>
          <a:xfrm>
            <a:off x="4824089" y="4379846"/>
            <a:ext cx="5874311" cy="1277304"/>
            <a:chOff x="0" y="-299448"/>
            <a:chExt cx="7832415" cy="1703072"/>
          </a:xfrm>
        </p:grpSpPr>
        <p:sp>
          <p:nvSpPr>
            <p:cNvPr id="307" name="Google Shape;307;p11"/>
            <p:cNvSpPr txBox="1"/>
            <p:nvPr/>
          </p:nvSpPr>
          <p:spPr>
            <a:xfrm>
              <a:off x="15" y="-142876"/>
              <a:ext cx="7832400" cy="15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535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$571.546,00</a:t>
              </a:r>
              <a:endParaRPr/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0" y="-299448"/>
              <a:ext cx="7452483" cy="49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11"/>
          <p:cNvSpPr/>
          <p:nvPr/>
        </p:nvSpPr>
        <p:spPr>
          <a:xfrm>
            <a:off x="13720958" y="159077"/>
            <a:ext cx="4420125" cy="4420125"/>
          </a:xfrm>
          <a:custGeom>
            <a:rect b="b" l="l" r="r" t="t"/>
            <a:pathLst>
              <a:path extrusionOk="0" h="4420125" w="4420125">
                <a:moveTo>
                  <a:pt x="0" y="0"/>
                </a:moveTo>
                <a:lnTo>
                  <a:pt x="4420125" y="0"/>
                </a:lnTo>
                <a:lnTo>
                  <a:pt x="4420125" y="4420126"/>
                </a:lnTo>
                <a:lnTo>
                  <a:pt x="0" y="4420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11"/>
          <p:cNvSpPr txBox="1"/>
          <p:nvPr/>
        </p:nvSpPr>
        <p:spPr>
          <a:xfrm>
            <a:off x="872878" y="409575"/>
            <a:ext cx="14023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Produtos #MAIS Vendidos</a:t>
            </a:r>
            <a:endParaRPr/>
          </a:p>
        </p:txBody>
      </p:sp>
      <p:grpSp>
        <p:nvGrpSpPr>
          <p:cNvPr id="311" name="Google Shape;311;p11"/>
          <p:cNvGrpSpPr/>
          <p:nvPr/>
        </p:nvGrpSpPr>
        <p:grpSpPr>
          <a:xfrm>
            <a:off x="12104300" y="6680325"/>
            <a:ext cx="5874046" cy="1375991"/>
            <a:chOff x="0" y="-427355"/>
            <a:chExt cx="7553100" cy="1834655"/>
          </a:xfrm>
        </p:grpSpPr>
        <p:sp>
          <p:nvSpPr>
            <p:cNvPr id="312" name="Google Shape;312;p11"/>
            <p:cNvSpPr txBox="1"/>
            <p:nvPr/>
          </p:nvSpPr>
          <p:spPr>
            <a:xfrm>
              <a:off x="0" y="-152400"/>
              <a:ext cx="7553100" cy="15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599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$311.731,00</a:t>
              </a:r>
              <a:endParaRPr/>
            </a:p>
          </p:txBody>
        </p:sp>
        <p:sp>
          <p:nvSpPr>
            <p:cNvPr id="313" name="Google Shape;313;p11"/>
            <p:cNvSpPr txBox="1"/>
            <p:nvPr/>
          </p:nvSpPr>
          <p:spPr>
            <a:xfrm>
              <a:off x="0" y="-427355"/>
              <a:ext cx="755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1"/>
          <p:cNvSpPr/>
          <p:nvPr/>
        </p:nvSpPr>
        <p:spPr>
          <a:xfrm>
            <a:off x="0" y="7248006"/>
            <a:ext cx="2989610" cy="3038994"/>
          </a:xfrm>
          <a:custGeom>
            <a:rect b="b" l="l" r="r" t="t"/>
            <a:pathLst>
              <a:path extrusionOk="0" h="3038994" w="2989610">
                <a:moveTo>
                  <a:pt x="0" y="0"/>
                </a:moveTo>
                <a:lnTo>
                  <a:pt x="2989610" y="0"/>
                </a:lnTo>
                <a:lnTo>
                  <a:pt x="2989610" y="3038994"/>
                </a:lnTo>
                <a:lnTo>
                  <a:pt x="0" y="3038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1"/>
          <p:cNvSpPr txBox="1"/>
          <p:nvPr/>
        </p:nvSpPr>
        <p:spPr>
          <a:xfrm>
            <a:off x="4824089" y="3944464"/>
            <a:ext cx="5106490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Faturamento</a:t>
            </a:r>
            <a:endParaRPr/>
          </a:p>
        </p:txBody>
      </p:sp>
      <p:sp>
        <p:nvSpPr>
          <p:cNvPr id="316" name="Google Shape;316;p11"/>
          <p:cNvSpPr txBox="1"/>
          <p:nvPr/>
        </p:nvSpPr>
        <p:spPr>
          <a:xfrm>
            <a:off x="12104297" y="6491349"/>
            <a:ext cx="5106490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Faturamento</a:t>
            </a:r>
            <a:endParaRPr/>
          </a:p>
        </p:txBody>
      </p:sp>
      <p:grpSp>
        <p:nvGrpSpPr>
          <p:cNvPr id="317" name="Google Shape;317;p11"/>
          <p:cNvGrpSpPr/>
          <p:nvPr/>
        </p:nvGrpSpPr>
        <p:grpSpPr>
          <a:xfrm>
            <a:off x="4824089" y="3016839"/>
            <a:ext cx="2415059" cy="983412"/>
            <a:chOff x="0" y="-299448"/>
            <a:chExt cx="3220079" cy="1311215"/>
          </a:xfrm>
        </p:grpSpPr>
        <p:sp>
          <p:nvSpPr>
            <p:cNvPr id="318" name="Google Shape;318;p11"/>
            <p:cNvSpPr txBox="1"/>
            <p:nvPr/>
          </p:nvSpPr>
          <p:spPr>
            <a:xfrm>
              <a:off x="0" y="-95250"/>
              <a:ext cx="3220079" cy="1107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3D5A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50,32% </a:t>
              </a:r>
              <a:endParaRPr/>
            </a:p>
          </p:txBody>
        </p:sp>
        <p:sp>
          <p:nvSpPr>
            <p:cNvPr id="319" name="Google Shape;319;p11"/>
            <p:cNvSpPr txBox="1"/>
            <p:nvPr/>
          </p:nvSpPr>
          <p:spPr>
            <a:xfrm>
              <a:off x="0" y="-299448"/>
              <a:ext cx="3220079" cy="49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1"/>
          <p:cNvSpPr txBox="1"/>
          <p:nvPr/>
        </p:nvSpPr>
        <p:spPr>
          <a:xfrm>
            <a:off x="3623025" y="9731000"/>
            <a:ext cx="1480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em Risco são o segundo perfil com o maior faturamento em vinho,  representando 21,17% do faturamento da categoria.</a:t>
            </a:r>
            <a:endParaRPr/>
          </a:p>
        </p:txBody>
      </p:sp>
      <p:grpSp>
        <p:nvGrpSpPr>
          <p:cNvPr id="321" name="Google Shape;321;p11"/>
          <p:cNvGrpSpPr/>
          <p:nvPr/>
        </p:nvGrpSpPr>
        <p:grpSpPr>
          <a:xfrm>
            <a:off x="12104297" y="5530681"/>
            <a:ext cx="2415059" cy="983412"/>
            <a:chOff x="0" y="-299448"/>
            <a:chExt cx="3220079" cy="1311215"/>
          </a:xfrm>
        </p:grpSpPr>
        <p:sp>
          <p:nvSpPr>
            <p:cNvPr id="322" name="Google Shape;322;p11"/>
            <p:cNvSpPr txBox="1"/>
            <p:nvPr/>
          </p:nvSpPr>
          <p:spPr>
            <a:xfrm>
              <a:off x="0" y="-95250"/>
              <a:ext cx="3220079" cy="1107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3D5A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27,45% </a:t>
              </a:r>
              <a:endParaRPr/>
            </a:p>
          </p:txBody>
        </p:sp>
        <p:sp>
          <p:nvSpPr>
            <p:cNvPr id="323" name="Google Shape;323;p11"/>
            <p:cNvSpPr txBox="1"/>
            <p:nvPr/>
          </p:nvSpPr>
          <p:spPr>
            <a:xfrm>
              <a:off x="0" y="-299448"/>
              <a:ext cx="3220079" cy="49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11"/>
          <p:cNvSpPr/>
          <p:nvPr/>
        </p:nvSpPr>
        <p:spPr>
          <a:xfrm>
            <a:off x="3064098" y="9539084"/>
            <a:ext cx="484416" cy="484416"/>
          </a:xfrm>
          <a:custGeom>
            <a:rect b="b" l="l" r="r" t="t"/>
            <a:pathLst>
              <a:path extrusionOk="0" h="484416" w="484416">
                <a:moveTo>
                  <a:pt x="0" y="0"/>
                </a:moveTo>
                <a:lnTo>
                  <a:pt x="484415" y="0"/>
                </a:lnTo>
                <a:lnTo>
                  <a:pt x="484415" y="484415"/>
                </a:lnTo>
                <a:lnTo>
                  <a:pt x="0" y="484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D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>
            <a:off x="-32325" y="0"/>
            <a:ext cx="6473569" cy="10279324"/>
          </a:xfrm>
          <a:custGeom>
            <a:rect b="b" l="l" r="r" t="t"/>
            <a:pathLst>
              <a:path extrusionOk="0" h="12022601" w="9698231">
                <a:moveTo>
                  <a:pt x="0" y="0"/>
                </a:moveTo>
                <a:lnTo>
                  <a:pt x="9698232" y="0"/>
                </a:lnTo>
                <a:lnTo>
                  <a:pt x="9698232" y="12022601"/>
                </a:lnTo>
                <a:lnTo>
                  <a:pt x="0" y="12022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2"/>
          <p:cNvSpPr/>
          <p:nvPr/>
        </p:nvSpPr>
        <p:spPr>
          <a:xfrm>
            <a:off x="16352378" y="115716"/>
            <a:ext cx="1813844" cy="1987279"/>
          </a:xfrm>
          <a:custGeom>
            <a:rect b="b" l="l" r="r" t="t"/>
            <a:pathLst>
              <a:path extrusionOk="0" h="1987279" w="1813844">
                <a:moveTo>
                  <a:pt x="0" y="0"/>
                </a:moveTo>
                <a:lnTo>
                  <a:pt x="1813844" y="0"/>
                </a:lnTo>
                <a:lnTo>
                  <a:pt x="1813844" y="1987279"/>
                </a:lnTo>
                <a:lnTo>
                  <a:pt x="0" y="198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2"/>
          <p:cNvSpPr/>
          <p:nvPr/>
        </p:nvSpPr>
        <p:spPr>
          <a:xfrm>
            <a:off x="223982" y="7909909"/>
            <a:ext cx="2126806" cy="2363118"/>
          </a:xfrm>
          <a:custGeom>
            <a:rect b="b" l="l" r="r" t="t"/>
            <a:pathLst>
              <a:path extrusionOk="0" h="2363118" w="2126806">
                <a:moveTo>
                  <a:pt x="0" y="0"/>
                </a:moveTo>
                <a:lnTo>
                  <a:pt x="2126806" y="0"/>
                </a:lnTo>
                <a:lnTo>
                  <a:pt x="2126806" y="2363118"/>
                </a:lnTo>
                <a:lnTo>
                  <a:pt x="0" y="2363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2"/>
          <p:cNvSpPr/>
          <p:nvPr/>
        </p:nvSpPr>
        <p:spPr>
          <a:xfrm>
            <a:off x="7423074" y="1613639"/>
            <a:ext cx="1118525" cy="1086367"/>
          </a:xfrm>
          <a:custGeom>
            <a:rect b="b" l="l" r="r" t="t"/>
            <a:pathLst>
              <a:path extrusionOk="0" h="1086367" w="1118525">
                <a:moveTo>
                  <a:pt x="0" y="0"/>
                </a:moveTo>
                <a:lnTo>
                  <a:pt x="1118525" y="0"/>
                </a:lnTo>
                <a:lnTo>
                  <a:pt x="1118525" y="1086368"/>
                </a:lnTo>
                <a:lnTo>
                  <a:pt x="0" y="1086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2"/>
          <p:cNvSpPr/>
          <p:nvPr/>
        </p:nvSpPr>
        <p:spPr>
          <a:xfrm rot="-2438531">
            <a:off x="6789571" y="4232579"/>
            <a:ext cx="1672019" cy="1646906"/>
          </a:xfrm>
          <a:custGeom>
            <a:rect b="b" l="l" r="r" t="t"/>
            <a:pathLst>
              <a:path extrusionOk="0" h="1577120" w="1466722">
                <a:moveTo>
                  <a:pt x="0" y="0"/>
                </a:moveTo>
                <a:lnTo>
                  <a:pt x="1466722" y="0"/>
                </a:lnTo>
                <a:lnTo>
                  <a:pt x="1466722" y="1577120"/>
                </a:lnTo>
                <a:lnTo>
                  <a:pt x="0" y="157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2"/>
          <p:cNvSpPr/>
          <p:nvPr/>
        </p:nvSpPr>
        <p:spPr>
          <a:xfrm rot="-850509">
            <a:off x="17031083" y="8523857"/>
            <a:ext cx="1135204" cy="1135204"/>
          </a:xfrm>
          <a:custGeom>
            <a:rect b="b" l="l" r="r" t="t"/>
            <a:pathLst>
              <a:path extrusionOk="0" h="1134679" w="1134679">
                <a:moveTo>
                  <a:pt x="0" y="0"/>
                </a:moveTo>
                <a:lnTo>
                  <a:pt x="1134679" y="0"/>
                </a:lnTo>
                <a:lnTo>
                  <a:pt x="1134679" y="1134679"/>
                </a:lnTo>
                <a:lnTo>
                  <a:pt x="0" y="1134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2"/>
          <p:cNvSpPr/>
          <p:nvPr/>
        </p:nvSpPr>
        <p:spPr>
          <a:xfrm flipH="1" rot="-999707">
            <a:off x="13987272" y="184745"/>
            <a:ext cx="2194816" cy="2317007"/>
          </a:xfrm>
          <a:custGeom>
            <a:rect b="b" l="l" r="r" t="t"/>
            <a:pathLst>
              <a:path extrusionOk="0" h="2219290" w="1997781">
                <a:moveTo>
                  <a:pt x="1997781" y="0"/>
                </a:moveTo>
                <a:lnTo>
                  <a:pt x="0" y="0"/>
                </a:lnTo>
                <a:lnTo>
                  <a:pt x="0" y="2219290"/>
                </a:lnTo>
                <a:lnTo>
                  <a:pt x="1997781" y="2219290"/>
                </a:lnTo>
                <a:lnTo>
                  <a:pt x="1997781" y="0"/>
                </a:lnTo>
                <a:close/>
              </a:path>
            </a:pathLst>
          </a:custGeom>
          <a:blipFill rotWithShape="1">
            <a:blip r:embed="rId9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12"/>
          <p:cNvSpPr/>
          <p:nvPr/>
        </p:nvSpPr>
        <p:spPr>
          <a:xfrm rot="-956000">
            <a:off x="6176449" y="7930708"/>
            <a:ext cx="1964653" cy="971695"/>
          </a:xfrm>
          <a:custGeom>
            <a:rect b="b" l="l" r="r" t="t"/>
            <a:pathLst>
              <a:path extrusionOk="0" h="828585" w="1205215">
                <a:moveTo>
                  <a:pt x="0" y="0"/>
                </a:moveTo>
                <a:lnTo>
                  <a:pt x="1205214" y="0"/>
                </a:lnTo>
                <a:lnTo>
                  <a:pt x="1205214" y="828585"/>
                </a:lnTo>
                <a:lnTo>
                  <a:pt x="0" y="828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12"/>
          <p:cNvSpPr/>
          <p:nvPr/>
        </p:nvSpPr>
        <p:spPr>
          <a:xfrm>
            <a:off x="2791771" y="8953211"/>
            <a:ext cx="513554" cy="513554"/>
          </a:xfrm>
          <a:custGeom>
            <a:rect b="b" l="l" r="r" t="t"/>
            <a:pathLst>
              <a:path extrusionOk="0" h="513554" w="513554">
                <a:moveTo>
                  <a:pt x="0" y="0"/>
                </a:moveTo>
                <a:lnTo>
                  <a:pt x="513554" y="0"/>
                </a:lnTo>
                <a:lnTo>
                  <a:pt x="513554" y="513555"/>
                </a:lnTo>
                <a:lnTo>
                  <a:pt x="0" y="51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12"/>
          <p:cNvSpPr/>
          <p:nvPr/>
        </p:nvSpPr>
        <p:spPr>
          <a:xfrm flipH="1">
            <a:off x="115429" y="1863707"/>
            <a:ext cx="7463200" cy="2546817"/>
          </a:xfrm>
          <a:custGeom>
            <a:rect b="b" l="l" r="r" t="t"/>
            <a:pathLst>
              <a:path extrusionOk="0" h="2546817" w="7463200">
                <a:moveTo>
                  <a:pt x="7463200" y="0"/>
                </a:moveTo>
                <a:lnTo>
                  <a:pt x="0" y="0"/>
                </a:lnTo>
                <a:lnTo>
                  <a:pt x="0" y="2546817"/>
                </a:lnTo>
                <a:lnTo>
                  <a:pt x="7463200" y="2546817"/>
                </a:lnTo>
                <a:lnTo>
                  <a:pt x="746320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2"/>
          <p:cNvSpPr txBox="1"/>
          <p:nvPr/>
        </p:nvSpPr>
        <p:spPr>
          <a:xfrm>
            <a:off x="1028700" y="423862"/>
            <a:ext cx="13288514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Direcionamento Estratégico</a:t>
            </a:r>
            <a:endParaRPr/>
          </a:p>
        </p:txBody>
      </p:sp>
      <p:sp>
        <p:nvSpPr>
          <p:cNvPr id="340" name="Google Shape;340;p12"/>
          <p:cNvSpPr txBox="1"/>
          <p:nvPr/>
        </p:nvSpPr>
        <p:spPr>
          <a:xfrm>
            <a:off x="3378688" y="8973015"/>
            <a:ext cx="147840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76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Durante a análise, foram identificados registros de clientes com prováveis erros de entrada, cerca de 16,5% da base.</a:t>
            </a:r>
            <a:endParaRPr sz="1300"/>
          </a:p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76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Como não foi possível garantir a veracidade destes dados, optei por excluí-los da segmentação, a fim de preservar a integridade da análise. </a:t>
            </a:r>
            <a:endParaRPr sz="1300"/>
          </a:p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76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 decisões mais estratégicas e maior eficácia nas campanhas de marketing, recomendo o refinamento dos dados antes de uma próxima análise. </a:t>
            </a:r>
            <a:endParaRPr sz="1300"/>
          </a:p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76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É fundamental coletar informações mais completas e consistentes</a:t>
            </a:r>
            <a:r>
              <a:rPr b="1" lang="en-US" sz="1576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1576">
              <a:solidFill>
                <a:srgbClr val="4B2E2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12"/>
          <p:cNvSpPr txBox="1"/>
          <p:nvPr/>
        </p:nvSpPr>
        <p:spPr>
          <a:xfrm>
            <a:off x="222640" y="2550064"/>
            <a:ext cx="7248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Representam o 2º maior volume de transações e 2º maior faturamento no produto mais lucrativo, perder esse segmento seria crítico. Com senso de urgência, sugiro ofertar descontos exclusivos e com validade curta, ou benefícios VIP temporários.</a:t>
            </a:r>
            <a:endParaRPr/>
          </a:p>
          <a:p>
            <a:pPr indent="0" lvl="0" marL="0" marR="0" rtl="0" algn="just">
              <a:lnSpc>
                <a:spcPct val="17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B2E2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12"/>
          <p:cNvSpPr txBox="1"/>
          <p:nvPr/>
        </p:nvSpPr>
        <p:spPr>
          <a:xfrm>
            <a:off x="381149" y="2006667"/>
            <a:ext cx="221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em Risco</a:t>
            </a:r>
            <a:endParaRPr/>
          </a:p>
        </p:txBody>
      </p:sp>
      <p:sp>
        <p:nvSpPr>
          <p:cNvPr id="343" name="Google Shape;343;p12"/>
          <p:cNvSpPr/>
          <p:nvPr/>
        </p:nvSpPr>
        <p:spPr>
          <a:xfrm flipH="1">
            <a:off x="8345842" y="5656975"/>
            <a:ext cx="9804171" cy="3083570"/>
          </a:xfrm>
          <a:custGeom>
            <a:rect b="b" l="l" r="r" t="t"/>
            <a:pathLst>
              <a:path extrusionOk="0" h="3083570" w="9036102">
                <a:moveTo>
                  <a:pt x="9036102" y="0"/>
                </a:moveTo>
                <a:lnTo>
                  <a:pt x="0" y="0"/>
                </a:lnTo>
                <a:lnTo>
                  <a:pt x="0" y="3083570"/>
                </a:lnTo>
                <a:lnTo>
                  <a:pt x="9036102" y="3083570"/>
                </a:lnTo>
                <a:lnTo>
                  <a:pt x="9036102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2"/>
          <p:cNvSpPr txBox="1"/>
          <p:nvPr/>
        </p:nvSpPr>
        <p:spPr>
          <a:xfrm>
            <a:off x="8481375" y="6487725"/>
            <a:ext cx="9286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 preservar a fidelidade e manter a recorrência, para estes clientes eu sugiro campanhas com convites exclusivos, onde gastando "X" o cliente ganha uma degustação exclusiva que pode inclusive incluir sommelier, já que o produto mais comprado por eles é o vinho, sugiro também acesso antecipado a produtos especiais, atendimento personalizado, e um programa de pontos para cada amigo que indicarem.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B2E2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8807676" y="5895728"/>
            <a:ext cx="262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Vips e Leais </a:t>
            </a:r>
            <a:endParaRPr/>
          </a:p>
        </p:txBody>
      </p:sp>
      <p:sp>
        <p:nvSpPr>
          <p:cNvPr id="346" name="Google Shape;346;p12"/>
          <p:cNvSpPr/>
          <p:nvPr/>
        </p:nvSpPr>
        <p:spPr>
          <a:xfrm flipH="1">
            <a:off x="8344687" y="2006675"/>
            <a:ext cx="9806475" cy="3417830"/>
          </a:xfrm>
          <a:custGeom>
            <a:rect b="b" l="l" r="r" t="t"/>
            <a:pathLst>
              <a:path extrusionOk="0" h="3172000" w="9295237">
                <a:moveTo>
                  <a:pt x="9295237" y="0"/>
                </a:moveTo>
                <a:lnTo>
                  <a:pt x="0" y="0"/>
                </a:lnTo>
                <a:lnTo>
                  <a:pt x="0" y="3172000"/>
                </a:lnTo>
                <a:lnTo>
                  <a:pt x="9295237" y="3172000"/>
                </a:lnTo>
                <a:lnTo>
                  <a:pt x="9295237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2"/>
          <p:cNvSpPr txBox="1"/>
          <p:nvPr/>
        </p:nvSpPr>
        <p:spPr>
          <a:xfrm>
            <a:off x="8481363" y="2946663"/>
            <a:ext cx="95331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Entre os oito perfis de clientes analisados, os clientes casados representam a maior parcela em todos os segmentos, com destaque para o perfil de clientes potenciais, que lidera em representatividade. Como ja sugerido anteriormente, recomendo campanhas voltadas para casais, como combos temáticos ex: Jantar Romântico (vinho+queijo+geléia) outra sugestão é ofertar programa de pontos compartilhado entre contas de um casal.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B2E2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8891663" y="2051894"/>
            <a:ext cx="2458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Casados ou 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em União Estável</a:t>
            </a:r>
            <a:endParaRPr/>
          </a:p>
        </p:txBody>
      </p:sp>
      <p:sp>
        <p:nvSpPr>
          <p:cNvPr id="349" name="Google Shape;349;p12"/>
          <p:cNvSpPr/>
          <p:nvPr/>
        </p:nvSpPr>
        <p:spPr>
          <a:xfrm flipH="1">
            <a:off x="115429" y="5132968"/>
            <a:ext cx="7463200" cy="2546817"/>
          </a:xfrm>
          <a:custGeom>
            <a:rect b="b" l="l" r="r" t="t"/>
            <a:pathLst>
              <a:path extrusionOk="0" h="2546817" w="7463200">
                <a:moveTo>
                  <a:pt x="7463200" y="0"/>
                </a:moveTo>
                <a:lnTo>
                  <a:pt x="0" y="0"/>
                </a:lnTo>
                <a:lnTo>
                  <a:pt x="0" y="2546817"/>
                </a:lnTo>
                <a:lnTo>
                  <a:pt x="7463200" y="2546817"/>
                </a:lnTo>
                <a:lnTo>
                  <a:pt x="746320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2"/>
          <p:cNvSpPr txBox="1"/>
          <p:nvPr/>
        </p:nvSpPr>
        <p:spPr>
          <a:xfrm>
            <a:off x="222638" y="5880021"/>
            <a:ext cx="72489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Implementar um programa de pontos ou cashback a partir da segunda compra, com o objetivo de transformar esses clientes em compradores recorrentes.</a:t>
            </a:r>
            <a:endParaRPr/>
          </a:p>
        </p:txBody>
      </p:sp>
      <p:sp>
        <p:nvSpPr>
          <p:cNvPr id="351" name="Google Shape;351;p12"/>
          <p:cNvSpPr txBox="1"/>
          <p:nvPr/>
        </p:nvSpPr>
        <p:spPr>
          <a:xfrm>
            <a:off x="-1362443" y="5132982"/>
            <a:ext cx="5705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Promissores e Novos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442" l="0" r="0" t="-20442"/>
            </a:stretch>
          </a:blipFill>
          <a:ln>
            <a:noFill/>
          </a:ln>
        </p:spPr>
      </p:sp>
      <p:sp>
        <p:nvSpPr>
          <p:cNvPr id="357" name="Google Shape;357;p13"/>
          <p:cNvSpPr txBox="1"/>
          <p:nvPr/>
        </p:nvSpPr>
        <p:spPr>
          <a:xfrm>
            <a:off x="1916433" y="4254930"/>
            <a:ext cx="1445513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"Transforme Dados em Decisões."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rgbClr val="D4AF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rgbClr val="D4AF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12802319" y="5095875"/>
            <a:ext cx="202027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399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Cathy O’Neil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E2B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9513551" y="2662375"/>
            <a:ext cx="8352920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"/>
          <p:cNvCxnSpPr/>
          <p:nvPr/>
        </p:nvCxnSpPr>
        <p:spPr>
          <a:xfrm>
            <a:off x="9513551" y="3740847"/>
            <a:ext cx="8352920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"/>
          <p:cNvCxnSpPr/>
          <p:nvPr/>
        </p:nvCxnSpPr>
        <p:spPr>
          <a:xfrm>
            <a:off x="9512346" y="4819320"/>
            <a:ext cx="8354125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2"/>
          <p:cNvCxnSpPr/>
          <p:nvPr/>
        </p:nvCxnSpPr>
        <p:spPr>
          <a:xfrm>
            <a:off x="9512346" y="5861158"/>
            <a:ext cx="8354125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"/>
          <p:cNvSpPr/>
          <p:nvPr/>
        </p:nvSpPr>
        <p:spPr>
          <a:xfrm>
            <a:off x="0" y="1650"/>
            <a:ext cx="8569733" cy="10283680"/>
          </a:xfrm>
          <a:custGeom>
            <a:rect b="b" l="l" r="r" t="t"/>
            <a:pathLst>
              <a:path extrusionOk="0" h="11057720" w="11057720">
                <a:moveTo>
                  <a:pt x="0" y="0"/>
                </a:moveTo>
                <a:lnTo>
                  <a:pt x="11057720" y="0"/>
                </a:lnTo>
                <a:lnTo>
                  <a:pt x="11057720" y="11057720"/>
                </a:lnTo>
                <a:lnTo>
                  <a:pt x="0" y="1105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0" name="Google Shape;100;p2"/>
          <p:cNvGrpSpPr/>
          <p:nvPr/>
        </p:nvGrpSpPr>
        <p:grpSpPr>
          <a:xfrm>
            <a:off x="9144000" y="1878504"/>
            <a:ext cx="8721348" cy="393750"/>
            <a:chOff x="0" y="-41981"/>
            <a:chExt cx="11628464" cy="525000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Metodologia Aplicada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-41981"/>
              <a:ext cx="15375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03</a:t>
              </a:r>
              <a:endParaRPr/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9144000" y="2956977"/>
            <a:ext cx="8721349" cy="393858"/>
            <a:chOff x="0" y="-41981"/>
            <a:chExt cx="11628464" cy="525145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04</a:t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Painel de Indicadores</a:t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9144000" y="4035449"/>
            <a:ext cx="8722554" cy="393858"/>
            <a:chOff x="0" y="-41981"/>
            <a:chExt cx="11630071" cy="525145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05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2864071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Perfil dos Clientes Analisados</a:t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9144000" y="5113922"/>
            <a:ext cx="8721349" cy="393858"/>
            <a:chOff x="0" y="-41981"/>
            <a:chExt cx="11628464" cy="525145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06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Perfil Comportamental</a:t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9144000" y="6074223"/>
            <a:ext cx="8721349" cy="393858"/>
            <a:chOff x="0" y="-41981"/>
            <a:chExt cx="11628464" cy="525145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07</a:t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Segmentação de Clientes </a:t>
              </a:r>
              <a:r>
                <a:rPr b="0" i="0" lang="en-US" sz="2400" u="sng" cap="none" strike="noStrike">
                  <a:solidFill>
                    <a:srgbClr val="DFBE50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(RFM)</a:t>
              </a:r>
              <a:endParaRPr>
                <a:solidFill>
                  <a:srgbClr val="DFBE50"/>
                </a:solidFill>
              </a:endParaRPr>
            </a:p>
          </p:txBody>
        </p:sp>
      </p:grpSp>
      <p:cxnSp>
        <p:nvCxnSpPr>
          <p:cNvPr id="115" name="Google Shape;115;p2"/>
          <p:cNvCxnSpPr/>
          <p:nvPr/>
        </p:nvCxnSpPr>
        <p:spPr>
          <a:xfrm>
            <a:off x="9513551" y="6853845"/>
            <a:ext cx="8354125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" name="Google Shape;116;p2"/>
          <p:cNvGrpSpPr/>
          <p:nvPr/>
        </p:nvGrpSpPr>
        <p:grpSpPr>
          <a:xfrm>
            <a:off x="9146410" y="7208121"/>
            <a:ext cx="8721349" cy="393858"/>
            <a:chOff x="0" y="-41981"/>
            <a:chExt cx="11628464" cy="525145"/>
          </a:xfrm>
        </p:grpSpPr>
        <p:sp>
          <p:nvSpPr>
            <p:cNvPr id="117" name="Google Shape;117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10</a:t>
              </a: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Produtos Menos Vendidos</a:t>
              </a:r>
              <a:endParaRPr>
                <a:solidFill>
                  <a:schemeClr val="lt2"/>
                </a:solidFill>
              </a:endParaRPr>
            </a:p>
          </p:txBody>
        </p:sp>
      </p:grpSp>
      <p:cxnSp>
        <p:nvCxnSpPr>
          <p:cNvPr id="119" name="Google Shape;119;p2"/>
          <p:cNvCxnSpPr/>
          <p:nvPr/>
        </p:nvCxnSpPr>
        <p:spPr>
          <a:xfrm>
            <a:off x="9513551" y="7844868"/>
            <a:ext cx="8354125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0" name="Google Shape;120;p2"/>
          <p:cNvGrpSpPr/>
          <p:nvPr/>
        </p:nvGrpSpPr>
        <p:grpSpPr>
          <a:xfrm>
            <a:off x="9136885" y="8141994"/>
            <a:ext cx="8721349" cy="393858"/>
            <a:chOff x="0" y="-41981"/>
            <a:chExt cx="11628464" cy="525145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11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Produtos Mais Vendido</a:t>
              </a:r>
              <a:endParaRPr>
                <a:solidFill>
                  <a:schemeClr val="lt2"/>
                </a:solidFill>
              </a:endParaRPr>
            </a:p>
          </p:txBody>
        </p:sp>
      </p:grpSp>
      <p:cxnSp>
        <p:nvCxnSpPr>
          <p:cNvPr id="123" name="Google Shape;123;p2"/>
          <p:cNvCxnSpPr/>
          <p:nvPr/>
        </p:nvCxnSpPr>
        <p:spPr>
          <a:xfrm>
            <a:off x="9513551" y="8744465"/>
            <a:ext cx="8354125" cy="0"/>
          </a:xfrm>
          <a:prstGeom prst="straightConnector1">
            <a:avLst/>
          </a:prstGeom>
          <a:noFill/>
          <a:ln cap="rnd" cmpd="sng" w="9525">
            <a:solidFill>
              <a:srgbClr val="F5F5D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4" name="Google Shape;124;p2"/>
          <p:cNvGrpSpPr/>
          <p:nvPr/>
        </p:nvGrpSpPr>
        <p:grpSpPr>
          <a:xfrm>
            <a:off x="9136885" y="9041592"/>
            <a:ext cx="8721349" cy="393858"/>
            <a:chOff x="0" y="-41981"/>
            <a:chExt cx="11628464" cy="525145"/>
          </a:xfrm>
        </p:grpSpPr>
        <p:sp>
          <p:nvSpPr>
            <p:cNvPr id="125" name="Google Shape;125;p2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12</a:t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2862464" y="-41981"/>
              <a:ext cx="876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sng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  <a:hlinkClick action="ppaction://hlinksldjump"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Direcionamento Estratégico</a:t>
              </a:r>
              <a:endParaRPr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DC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3"/>
          <p:cNvGrpSpPr/>
          <p:nvPr/>
        </p:nvGrpSpPr>
        <p:grpSpPr>
          <a:xfrm>
            <a:off x="-4065189" y="6264909"/>
            <a:ext cx="23101331" cy="203357"/>
            <a:chOff x="0" y="0"/>
            <a:chExt cx="30801774" cy="271142"/>
          </a:xfrm>
        </p:grpSpPr>
        <p:cxnSp>
          <p:nvCxnSpPr>
            <p:cNvPr id="132" name="Google Shape;132;p3"/>
            <p:cNvCxnSpPr/>
            <p:nvPr/>
          </p:nvCxnSpPr>
          <p:spPr>
            <a:xfrm>
              <a:off x="0" y="135571"/>
              <a:ext cx="30801774" cy="0"/>
            </a:xfrm>
            <a:prstGeom prst="straightConnector1">
              <a:avLst/>
            </a:prstGeom>
            <a:noFill/>
            <a:ln cap="rnd" cmpd="sng" w="12700">
              <a:solidFill>
                <a:srgbClr val="4B2E2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" name="Google Shape;133;p3"/>
            <p:cNvSpPr/>
            <p:nvPr/>
          </p:nvSpPr>
          <p:spPr>
            <a:xfrm>
              <a:off x="6791852" y="25400"/>
              <a:ext cx="245742" cy="24574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A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122694" y="8609"/>
              <a:ext cx="245742" cy="24574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A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235466" y="0"/>
              <a:ext cx="245742" cy="24574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A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0566308" y="8609"/>
              <a:ext cx="245742" cy="24574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A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3679080" y="12700"/>
              <a:ext cx="245742" cy="24574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A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922" y="25400"/>
              <a:ext cx="245742" cy="24574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A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3"/>
          <p:cNvSpPr/>
          <p:nvPr/>
        </p:nvSpPr>
        <p:spPr>
          <a:xfrm>
            <a:off x="15366960" y="270270"/>
            <a:ext cx="2700829" cy="2850480"/>
          </a:xfrm>
          <a:custGeom>
            <a:rect b="b" l="l" r="r" t="t"/>
            <a:pathLst>
              <a:path extrusionOk="0" h="2850480" w="2700829">
                <a:moveTo>
                  <a:pt x="0" y="0"/>
                </a:moveTo>
                <a:lnTo>
                  <a:pt x="2700829" y="0"/>
                </a:lnTo>
                <a:lnTo>
                  <a:pt x="2700829" y="2850480"/>
                </a:lnTo>
                <a:lnTo>
                  <a:pt x="0" y="2850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3"/>
          <p:cNvSpPr/>
          <p:nvPr/>
        </p:nvSpPr>
        <p:spPr>
          <a:xfrm>
            <a:off x="4751087" y="2873247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3"/>
          <p:cNvSpPr txBox="1"/>
          <p:nvPr/>
        </p:nvSpPr>
        <p:spPr>
          <a:xfrm>
            <a:off x="761301" y="592962"/>
            <a:ext cx="14696432" cy="130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4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Metodologia Aplicada</a:t>
            </a:r>
            <a:endParaRPr/>
          </a:p>
        </p:txBody>
      </p:sp>
      <p:grpSp>
        <p:nvGrpSpPr>
          <p:cNvPr id="142" name="Google Shape;142;p3"/>
          <p:cNvGrpSpPr/>
          <p:nvPr/>
        </p:nvGrpSpPr>
        <p:grpSpPr>
          <a:xfrm>
            <a:off x="1028700" y="2646235"/>
            <a:ext cx="3619875" cy="3340265"/>
            <a:chOff x="0" y="229870"/>
            <a:chExt cx="4826500" cy="4453687"/>
          </a:xfrm>
        </p:grpSpPr>
        <p:sp>
          <p:nvSpPr>
            <p:cNvPr id="143" name="Google Shape;143;p3"/>
            <p:cNvSpPr txBox="1"/>
            <p:nvPr/>
          </p:nvSpPr>
          <p:spPr>
            <a:xfrm>
              <a:off x="0" y="2827452"/>
              <a:ext cx="4826500" cy="1856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Limpeza e Preparação dos Dados</a:t>
              </a:r>
              <a:endParaRPr/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0" y="229870"/>
              <a:ext cx="4826400" cy="23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99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Utilização do Google Sheets:</a:t>
              </a:r>
              <a:endParaRPr/>
            </a:p>
            <a:p>
              <a:pPr indent="0" lvl="0" marL="0" marR="0" rtl="0" algn="l">
                <a:lnSpc>
                  <a:spcPct val="13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9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Eliminação de Duplicados, Tratamento de Valores Nulos, Identificação e Correção de Outliers, e Normalização de Dados.</a:t>
              </a:r>
              <a:endParaRPr/>
            </a:p>
            <a:p>
              <a:pPr indent="0" lvl="0" marL="0" marR="0" rtl="0" algn="l">
                <a:lnSpc>
                  <a:spcPct val="1372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3611411" y="6731394"/>
            <a:ext cx="4159220" cy="3270395"/>
            <a:chOff x="0" y="28575"/>
            <a:chExt cx="5545627" cy="4360527"/>
          </a:xfrm>
        </p:grpSpPr>
        <p:sp>
          <p:nvSpPr>
            <p:cNvPr id="146" name="Google Shape;146;p3"/>
            <p:cNvSpPr txBox="1"/>
            <p:nvPr/>
          </p:nvSpPr>
          <p:spPr>
            <a:xfrm>
              <a:off x="0" y="28575"/>
              <a:ext cx="5545627" cy="1856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Integração de Tabelas e Novas Variáveis</a:t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0" y="2111992"/>
              <a:ext cx="5545627" cy="2277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9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Construção de uma base única, robusta e integrada, reunindo as informações mais relevantes para potencializar a análise RFM com precisão.</a:t>
              </a:r>
              <a:endParaRPr/>
            </a:p>
            <a:p>
              <a:pPr indent="0" lvl="0" marL="0" marR="0" rtl="0" algn="l">
                <a:lnSpc>
                  <a:spcPct val="1083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6194121" y="3215671"/>
            <a:ext cx="4275523" cy="2770829"/>
            <a:chOff x="0" y="342265"/>
            <a:chExt cx="5700697" cy="3694439"/>
          </a:xfrm>
        </p:grpSpPr>
        <p:sp>
          <p:nvSpPr>
            <p:cNvPr id="149" name="Google Shape;149;p3"/>
            <p:cNvSpPr txBox="1"/>
            <p:nvPr/>
          </p:nvSpPr>
          <p:spPr>
            <a:xfrm>
              <a:off x="0" y="3399799"/>
              <a:ext cx="5700697" cy="636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Análise Exploratória</a:t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342265"/>
              <a:ext cx="5700697" cy="2822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Mapeamento estruturado das variáveis para identificar padrões e inconsistências, avaliação de distribuições garantindo qualidade, coerência e direcionamento estratégico para as próximas etapas da análise.</a:t>
              </a:r>
              <a:endParaRPr/>
            </a:p>
            <a:p>
              <a:pPr indent="0" lvl="0" marL="0" marR="0" rtl="0" algn="l">
                <a:lnSpc>
                  <a:spcPct val="13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74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11359542" y="2910871"/>
            <a:ext cx="3930310" cy="3075629"/>
            <a:chOff x="0" y="50165"/>
            <a:chExt cx="5240414" cy="4100839"/>
          </a:xfrm>
        </p:grpSpPr>
        <p:sp>
          <p:nvSpPr>
            <p:cNvPr id="152" name="Google Shape;152;p3"/>
            <p:cNvSpPr txBox="1"/>
            <p:nvPr/>
          </p:nvSpPr>
          <p:spPr>
            <a:xfrm>
              <a:off x="0" y="2294899"/>
              <a:ext cx="5240414" cy="1856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Segmentação dos Clientes e Análise dos Segmentos</a:t>
              </a:r>
              <a:endParaRPr/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0" y="50165"/>
              <a:ext cx="5240414" cy="2009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Classificação estratégica de clientes com foco em maximizar valor, personalizar ações e impulsionar resultados de negócio.</a:t>
              </a:r>
              <a:endParaRPr/>
            </a:p>
            <a:p>
              <a:pPr indent="0" lvl="0" marL="0" marR="0" rtl="0" algn="l">
                <a:lnSpc>
                  <a:spcPct val="13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74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8570731" y="6731394"/>
            <a:ext cx="4572553" cy="3381838"/>
            <a:chOff x="0" y="28575"/>
            <a:chExt cx="6096738" cy="4509117"/>
          </a:xfrm>
        </p:grpSpPr>
        <p:sp>
          <p:nvSpPr>
            <p:cNvPr id="155" name="Google Shape;155;p3"/>
            <p:cNvSpPr txBox="1"/>
            <p:nvPr/>
          </p:nvSpPr>
          <p:spPr>
            <a:xfrm>
              <a:off x="0" y="28575"/>
              <a:ext cx="6096738" cy="1856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Cálculo das Métricas e Classificação dos Clientes</a:t>
              </a:r>
              <a:endParaRPr/>
            </a:p>
          </p:txBody>
        </p:sp>
        <p:sp>
          <p:nvSpPr>
            <p:cNvPr id="156" name="Google Shape;156;p3"/>
            <p:cNvSpPr txBox="1"/>
            <p:nvPr/>
          </p:nvSpPr>
          <p:spPr>
            <a:xfrm>
              <a:off x="0" y="2121517"/>
              <a:ext cx="6096738" cy="2416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Quantificação dos comportamentos de compra e classificação dos clientes em perfis estratégicos com base em</a:t>
              </a:r>
              <a:r>
                <a:rPr b="1" i="0" lang="en-US" sz="1874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(RFM),</a:t>
              </a:r>
              <a:r>
                <a:rPr b="0" i="0" lang="en-US" sz="187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1" i="0" lang="en-US" sz="187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recência, frequência e valor monetário.</a:t>
              </a:r>
              <a:endParaRPr/>
            </a:p>
            <a:p>
              <a:pPr indent="0" lvl="0" marL="0" marR="0" rtl="0" algn="l">
                <a:lnSpc>
                  <a:spcPct val="13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74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7" name="Google Shape;157;p3"/>
          <p:cNvGrpSpPr/>
          <p:nvPr/>
        </p:nvGrpSpPr>
        <p:grpSpPr>
          <a:xfrm>
            <a:off x="13811775" y="6674494"/>
            <a:ext cx="5380428" cy="3538131"/>
            <a:chOff x="-173971" y="-47292"/>
            <a:chExt cx="7173904" cy="4717508"/>
          </a:xfrm>
        </p:grpSpPr>
        <p:sp>
          <p:nvSpPr>
            <p:cNvPr id="158" name="Google Shape;158;p3"/>
            <p:cNvSpPr txBox="1"/>
            <p:nvPr/>
          </p:nvSpPr>
          <p:spPr>
            <a:xfrm>
              <a:off x="-173967" y="-47292"/>
              <a:ext cx="7173900" cy="14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Ações e Decisões Estratégicas</a:t>
              </a:r>
              <a:endParaRPr/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-173971" y="1375016"/>
              <a:ext cx="5794200" cy="3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00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2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Tomada de decisões orientada por dados</a:t>
              </a:r>
              <a:r>
                <a:rPr lang="en-US" sz="1824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com a </a:t>
              </a:r>
              <a:r>
                <a:rPr b="1" lang="en-US" sz="1799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</a:t>
              </a:r>
              <a:r>
                <a:rPr b="1" lang="en-US" sz="1799">
                  <a:solidFill>
                    <a:srgbClr val="D4AF37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tilização do Looker Studio,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300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24" u="none" cap="none" strike="noStrike">
                  <a:solidFill>
                    <a:srgbClr val="4B2E2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transformando análises em ações de alto impacto e estratégias que impulsionam resultados e fortalecem o relacionamento com o cliente.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D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 rot="12639">
            <a:off x="-30" y="-42816"/>
            <a:ext cx="8817956" cy="10276740"/>
          </a:xfrm>
          <a:custGeom>
            <a:rect b="b" l="l" r="r" t="t"/>
            <a:pathLst>
              <a:path extrusionOk="0" h="12967495" w="12967495">
                <a:moveTo>
                  <a:pt x="0" y="0"/>
                </a:moveTo>
                <a:lnTo>
                  <a:pt x="12967496" y="0"/>
                </a:lnTo>
                <a:lnTo>
                  <a:pt x="12967496" y="12967496"/>
                </a:lnTo>
                <a:lnTo>
                  <a:pt x="0" y="12967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4"/>
          <p:cNvSpPr txBox="1"/>
          <p:nvPr/>
        </p:nvSpPr>
        <p:spPr>
          <a:xfrm>
            <a:off x="870420" y="485775"/>
            <a:ext cx="14023854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Painel de Indicadores</a:t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13960464" y="20229"/>
            <a:ext cx="4306628" cy="4306628"/>
          </a:xfrm>
          <a:custGeom>
            <a:rect b="b" l="l" r="r" t="t"/>
            <a:pathLst>
              <a:path extrusionOk="0" h="4306628" w="4306628">
                <a:moveTo>
                  <a:pt x="0" y="0"/>
                </a:moveTo>
                <a:lnTo>
                  <a:pt x="4306628" y="0"/>
                </a:lnTo>
                <a:lnTo>
                  <a:pt x="4306628" y="4306628"/>
                </a:lnTo>
                <a:lnTo>
                  <a:pt x="0" y="4306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>
            <a:off x="1550717" y="7334682"/>
            <a:ext cx="2744923" cy="1773907"/>
          </a:xfrm>
          <a:custGeom>
            <a:rect b="b" l="l" r="r" t="t"/>
            <a:pathLst>
              <a:path extrusionOk="0" h="1773907" w="2744923">
                <a:moveTo>
                  <a:pt x="0" y="0"/>
                </a:moveTo>
                <a:lnTo>
                  <a:pt x="2744923" y="0"/>
                </a:lnTo>
                <a:lnTo>
                  <a:pt x="2744923" y="1773907"/>
                </a:lnTo>
                <a:lnTo>
                  <a:pt x="0" y="1773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4"/>
          <p:cNvSpPr/>
          <p:nvPr/>
        </p:nvSpPr>
        <p:spPr>
          <a:xfrm>
            <a:off x="1554440" y="3234572"/>
            <a:ext cx="2503806" cy="2184571"/>
          </a:xfrm>
          <a:custGeom>
            <a:rect b="b" l="l" r="r" t="t"/>
            <a:pathLst>
              <a:path extrusionOk="0" h="2184571" w="2503806">
                <a:moveTo>
                  <a:pt x="0" y="0"/>
                </a:moveTo>
                <a:lnTo>
                  <a:pt x="2503806" y="0"/>
                </a:lnTo>
                <a:lnTo>
                  <a:pt x="2503806" y="2184571"/>
                </a:lnTo>
                <a:lnTo>
                  <a:pt x="0" y="2184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>
            <a:off x="9040835" y="5143500"/>
            <a:ext cx="4800904" cy="2280430"/>
          </a:xfrm>
          <a:custGeom>
            <a:rect b="b" l="l" r="r" t="t"/>
            <a:pathLst>
              <a:path extrusionOk="0" h="2280430" w="4800904">
                <a:moveTo>
                  <a:pt x="0" y="0"/>
                </a:moveTo>
                <a:lnTo>
                  <a:pt x="4800905" y="0"/>
                </a:lnTo>
                <a:lnTo>
                  <a:pt x="4800905" y="2280430"/>
                </a:lnTo>
                <a:lnTo>
                  <a:pt x="0" y="2280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4"/>
          <p:cNvSpPr/>
          <p:nvPr/>
        </p:nvSpPr>
        <p:spPr>
          <a:xfrm>
            <a:off x="15462920" y="7597378"/>
            <a:ext cx="2414680" cy="2299982"/>
          </a:xfrm>
          <a:custGeom>
            <a:rect b="b" l="l" r="r" t="t"/>
            <a:pathLst>
              <a:path extrusionOk="0" h="2299982" w="2414680">
                <a:moveTo>
                  <a:pt x="0" y="0"/>
                </a:moveTo>
                <a:lnTo>
                  <a:pt x="2414679" y="0"/>
                </a:lnTo>
                <a:lnTo>
                  <a:pt x="2414679" y="2299982"/>
                </a:lnTo>
                <a:lnTo>
                  <a:pt x="0" y="2299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165021" y="1929223"/>
            <a:ext cx="977410" cy="977410"/>
          </a:xfrm>
          <a:custGeom>
            <a:rect b="b" l="l" r="r" t="t"/>
            <a:pathLst>
              <a:path extrusionOk="0" h="977410" w="977410">
                <a:moveTo>
                  <a:pt x="0" y="0"/>
                </a:moveTo>
                <a:lnTo>
                  <a:pt x="977410" y="0"/>
                </a:lnTo>
                <a:lnTo>
                  <a:pt x="977410" y="977411"/>
                </a:lnTo>
                <a:lnTo>
                  <a:pt x="0" y="977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4"/>
          <p:cNvSpPr txBox="1"/>
          <p:nvPr/>
        </p:nvSpPr>
        <p:spPr>
          <a:xfrm>
            <a:off x="4295640" y="3848117"/>
            <a:ext cx="4598236" cy="1295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18.501</a:t>
            </a:r>
            <a:endParaRPr/>
          </a:p>
        </p:txBody>
      </p:sp>
      <p:sp>
        <p:nvSpPr>
          <p:cNvPr id="173" name="Google Shape;173;p4"/>
          <p:cNvSpPr txBox="1"/>
          <p:nvPr/>
        </p:nvSpPr>
        <p:spPr>
          <a:xfrm>
            <a:off x="4640051" y="8079900"/>
            <a:ext cx="547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$1.135.711,00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1028700" y="1825155"/>
            <a:ext cx="8273580" cy="976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Período Analisado:</a:t>
            </a:r>
            <a:r>
              <a:rPr b="1" i="1" lang="en-US" sz="2799" u="none" cap="none" strike="noStrike">
                <a:solidFill>
                  <a:srgbClr val="5E17E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en-US" sz="2799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30/07/2020 até 31/12/2022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  885 Dias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15254384" y="1417166"/>
            <a:ext cx="1718786" cy="844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1.862</a:t>
            </a:r>
            <a:endParaRPr/>
          </a:p>
        </p:txBody>
      </p:sp>
      <p:sp>
        <p:nvSpPr>
          <p:cNvPr id="176" name="Google Shape;176;p4"/>
          <p:cNvSpPr txBox="1"/>
          <p:nvPr/>
        </p:nvSpPr>
        <p:spPr>
          <a:xfrm>
            <a:off x="4640040" y="7714128"/>
            <a:ext cx="2375501" cy="377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Receita Total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4360819" y="3623327"/>
            <a:ext cx="3343442" cy="377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de Transações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9519290" y="5447718"/>
            <a:ext cx="3100017" cy="377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Ticket Médio Geral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9519301" y="5848050"/>
            <a:ext cx="334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3D5A3F"/>
                </a:solidFill>
                <a:latin typeface="IBM Plex Sans"/>
                <a:ea typeface="IBM Plex Sans"/>
                <a:cs typeface="IBM Plex Sans"/>
                <a:sym typeface="IBM Plex Sans"/>
              </a:rPr>
              <a:t>$61,39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14836453" y="2271243"/>
            <a:ext cx="2554650" cy="30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Analisados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E2B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7008922" y="8597258"/>
            <a:ext cx="1270005" cy="1527825"/>
          </a:xfrm>
          <a:custGeom>
            <a:rect b="b" l="l" r="r" t="t"/>
            <a:pathLst>
              <a:path extrusionOk="0" h="1527825" w="1270005">
                <a:moveTo>
                  <a:pt x="0" y="0"/>
                </a:moveTo>
                <a:lnTo>
                  <a:pt x="1270005" y="0"/>
                </a:lnTo>
                <a:lnTo>
                  <a:pt x="1270005" y="1527826"/>
                </a:lnTo>
                <a:lnTo>
                  <a:pt x="0" y="1527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5"/>
          <p:cNvSpPr/>
          <p:nvPr/>
        </p:nvSpPr>
        <p:spPr>
          <a:xfrm>
            <a:off x="-1" y="5564"/>
            <a:ext cx="8717919" cy="10275874"/>
          </a:xfrm>
          <a:custGeom>
            <a:rect b="b" l="l" r="r" t="t"/>
            <a:pathLst>
              <a:path extrusionOk="0" h="13259192" w="13259192">
                <a:moveTo>
                  <a:pt x="0" y="0"/>
                </a:moveTo>
                <a:lnTo>
                  <a:pt x="13259191" y="0"/>
                </a:lnTo>
                <a:lnTo>
                  <a:pt x="13259191" y="13259192"/>
                </a:lnTo>
                <a:lnTo>
                  <a:pt x="0" y="13259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15949828" y="66593"/>
            <a:ext cx="2271579" cy="2271579"/>
          </a:xfrm>
          <a:custGeom>
            <a:rect b="b" l="l" r="r" t="t"/>
            <a:pathLst>
              <a:path extrusionOk="0" h="2271579" w="2271579">
                <a:moveTo>
                  <a:pt x="0" y="0"/>
                </a:moveTo>
                <a:lnTo>
                  <a:pt x="2271579" y="0"/>
                </a:lnTo>
                <a:lnTo>
                  <a:pt x="2271579" y="2271579"/>
                </a:lnTo>
                <a:lnTo>
                  <a:pt x="0" y="2271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5"/>
          <p:cNvSpPr/>
          <p:nvPr/>
        </p:nvSpPr>
        <p:spPr>
          <a:xfrm>
            <a:off x="8226976" y="2551321"/>
            <a:ext cx="9229100" cy="5620384"/>
          </a:xfrm>
          <a:custGeom>
            <a:rect b="b" l="l" r="r" t="t"/>
            <a:pathLst>
              <a:path extrusionOk="0" h="5620384" w="9229100">
                <a:moveTo>
                  <a:pt x="0" y="0"/>
                </a:moveTo>
                <a:lnTo>
                  <a:pt x="9229101" y="0"/>
                </a:lnTo>
                <a:lnTo>
                  <a:pt x="9229101" y="5620384"/>
                </a:lnTo>
                <a:lnTo>
                  <a:pt x="0" y="562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5"/>
          <p:cNvSpPr/>
          <p:nvPr/>
        </p:nvSpPr>
        <p:spPr>
          <a:xfrm>
            <a:off x="777095" y="2338172"/>
            <a:ext cx="6599379" cy="6046681"/>
          </a:xfrm>
          <a:custGeom>
            <a:rect b="b" l="l" r="r" t="t"/>
            <a:pathLst>
              <a:path extrusionOk="0" h="6046681" w="6599379">
                <a:moveTo>
                  <a:pt x="0" y="0"/>
                </a:moveTo>
                <a:lnTo>
                  <a:pt x="6599379" y="0"/>
                </a:lnTo>
                <a:lnTo>
                  <a:pt x="6599379" y="6046682"/>
                </a:lnTo>
                <a:lnTo>
                  <a:pt x="0" y="6046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5"/>
          <p:cNvSpPr txBox="1"/>
          <p:nvPr/>
        </p:nvSpPr>
        <p:spPr>
          <a:xfrm>
            <a:off x="1028700" y="518003"/>
            <a:ext cx="14310157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Perfil dos Clientes Analisados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9270552" y="8337229"/>
            <a:ext cx="7141949" cy="1443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4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clientes casados representam </a:t>
            </a:r>
            <a:r>
              <a:rPr b="1" i="0" lang="en-US" sz="2049" u="none" cap="none" strike="noStrike">
                <a:solidFill>
                  <a:srgbClr val="DFBE50"/>
                </a:solidFill>
                <a:latin typeface="IBM Plex Sans"/>
                <a:ea typeface="IBM Plex Sans"/>
                <a:cs typeface="IBM Plex Sans"/>
                <a:sym typeface="IBM Plex Sans"/>
              </a:rPr>
              <a:t>37,96% </a:t>
            </a:r>
            <a:r>
              <a:rPr b="0" i="0" lang="en-US" sz="204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de todo o faturamento da base analisada.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49" u="none" cap="none" strike="noStrike">
                <a:solidFill>
                  <a:srgbClr val="DFBE5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Sugestão:</a:t>
            </a:r>
            <a:r>
              <a:rPr b="0" i="0" lang="en-US" sz="2049" u="none" cap="none" strike="noStrike">
                <a:solidFill>
                  <a:srgbClr val="DFBE5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-US" sz="204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Implementar campanhas focadas em casais para gerar ainda mais conexão deles com a marca. 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6552852" y="903615"/>
            <a:ext cx="1065530" cy="530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9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1.862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925829" y="4373816"/>
            <a:ext cx="1345717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63,59%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925829" y="7533413"/>
            <a:ext cx="1345717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88,35%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777095" y="5989257"/>
            <a:ext cx="1345717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$52.111,78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925829" y="2768853"/>
            <a:ext cx="1345717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83,35%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2109892" y="2787903"/>
            <a:ext cx="5534033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 base de clientes possui mais de 45 anos.</a:t>
            </a:r>
            <a:endParaRPr/>
          </a:p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99" u="none" cap="none" strike="noStrike">
              <a:solidFill>
                <a:srgbClr val="4B2E2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2109892" y="4392866"/>
            <a:ext cx="553403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Estão casados ou em união estável.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2109892" y="5965762"/>
            <a:ext cx="553403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Corresponde à MÉDIA salarial geral.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2109892" y="7552463"/>
            <a:ext cx="553403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Apresenta formação de nível superior.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E2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/>
          <p:nvPr/>
        </p:nvSpPr>
        <p:spPr>
          <a:xfrm rot="-1374182">
            <a:off x="8378543" y="2029565"/>
            <a:ext cx="1043290" cy="967651"/>
          </a:xfrm>
          <a:custGeom>
            <a:rect b="b" l="l" r="r" t="t"/>
            <a:pathLst>
              <a:path extrusionOk="0" h="967651" w="1043290">
                <a:moveTo>
                  <a:pt x="0" y="0"/>
                </a:moveTo>
                <a:lnTo>
                  <a:pt x="1043290" y="0"/>
                </a:lnTo>
                <a:lnTo>
                  <a:pt x="1043290" y="967651"/>
                </a:lnTo>
                <a:lnTo>
                  <a:pt x="0" y="967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6"/>
          <p:cNvSpPr txBox="1"/>
          <p:nvPr/>
        </p:nvSpPr>
        <p:spPr>
          <a:xfrm>
            <a:off x="1028700" y="518003"/>
            <a:ext cx="11003591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Perfil Comportamental</a:t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0" y="0"/>
            <a:ext cx="9148842" cy="10275874"/>
          </a:xfrm>
          <a:custGeom>
            <a:rect b="b" l="l" r="r" t="t"/>
            <a:pathLst>
              <a:path extrusionOk="0" h="13259192" w="13259192">
                <a:moveTo>
                  <a:pt x="0" y="0"/>
                </a:moveTo>
                <a:lnTo>
                  <a:pt x="13259191" y="0"/>
                </a:lnTo>
                <a:lnTo>
                  <a:pt x="13259191" y="13259192"/>
                </a:lnTo>
                <a:lnTo>
                  <a:pt x="0" y="13259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15949828" y="66593"/>
            <a:ext cx="2271579" cy="2271579"/>
          </a:xfrm>
          <a:custGeom>
            <a:rect b="b" l="l" r="r" t="t"/>
            <a:pathLst>
              <a:path extrusionOk="0" h="2271579" w="2271579">
                <a:moveTo>
                  <a:pt x="0" y="0"/>
                </a:moveTo>
                <a:lnTo>
                  <a:pt x="2271579" y="0"/>
                </a:lnTo>
                <a:lnTo>
                  <a:pt x="2271579" y="2271579"/>
                </a:lnTo>
                <a:lnTo>
                  <a:pt x="0" y="2271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>
            <a:off x="9144000" y="3594533"/>
            <a:ext cx="8942203" cy="4880503"/>
          </a:xfrm>
          <a:custGeom>
            <a:rect b="b" l="l" r="r" t="t"/>
            <a:pathLst>
              <a:path extrusionOk="0" h="4880503" w="8942203">
                <a:moveTo>
                  <a:pt x="0" y="0"/>
                </a:moveTo>
                <a:lnTo>
                  <a:pt x="8942203" y="0"/>
                </a:lnTo>
                <a:lnTo>
                  <a:pt x="8942203" y="4880504"/>
                </a:lnTo>
                <a:lnTo>
                  <a:pt x="0" y="488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139630" y="3280054"/>
            <a:ext cx="8760558" cy="5347353"/>
          </a:xfrm>
          <a:custGeom>
            <a:rect b="b" l="l" r="r" t="t"/>
            <a:pathLst>
              <a:path extrusionOk="0" h="5347353" w="8760558">
                <a:moveTo>
                  <a:pt x="0" y="0"/>
                </a:moveTo>
                <a:lnTo>
                  <a:pt x="8760558" y="0"/>
                </a:lnTo>
                <a:lnTo>
                  <a:pt x="8760558" y="5347353"/>
                </a:lnTo>
                <a:lnTo>
                  <a:pt x="0" y="5347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6"/>
          <p:cNvSpPr txBox="1"/>
          <p:nvPr/>
        </p:nvSpPr>
        <p:spPr>
          <a:xfrm>
            <a:off x="480765" y="8770312"/>
            <a:ext cx="16838845" cy="110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dados indicam uma baixa aderência à campanha de marketing, onde somente </a:t>
            </a: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15,7%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aderiram à campanha, a ação não gerou conexão suficiente com o público, principalmente com o público mais jovem. 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Sugestão:</a:t>
            </a:r>
            <a:r>
              <a:rPr b="0" i="0" lang="en-US" sz="209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Para campanhas futuras, explorar novos canais de comunicação e abordagens mais alinhadas ao perfil dos clientes.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6552852" y="903615"/>
            <a:ext cx="1065530" cy="530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9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1.862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967120" y="2684252"/>
            <a:ext cx="7105579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Taxa de Aceitação da Campanha de Marketing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9852491" y="2924453"/>
            <a:ext cx="788707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Nível de Desempenho da Campanha por Faixa Etária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E2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/>
          <p:nvPr/>
        </p:nvSpPr>
        <p:spPr>
          <a:xfrm>
            <a:off x="-4325" y="-30350"/>
            <a:ext cx="18279344" cy="10293555"/>
          </a:xfrm>
          <a:custGeom>
            <a:rect b="b" l="l" r="r" t="t"/>
            <a:pathLst>
              <a:path extrusionOk="0" h="11098173" w="22707260">
                <a:moveTo>
                  <a:pt x="0" y="0"/>
                </a:moveTo>
                <a:lnTo>
                  <a:pt x="22707260" y="0"/>
                </a:lnTo>
                <a:lnTo>
                  <a:pt x="22707260" y="11098173"/>
                </a:lnTo>
                <a:lnTo>
                  <a:pt x="0" y="11098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7"/>
          <p:cNvSpPr/>
          <p:nvPr/>
        </p:nvSpPr>
        <p:spPr>
          <a:xfrm flipH="1">
            <a:off x="473407" y="8615942"/>
            <a:ext cx="2183360" cy="1632061"/>
          </a:xfrm>
          <a:custGeom>
            <a:rect b="b" l="l" r="r" t="t"/>
            <a:pathLst>
              <a:path extrusionOk="0" h="1632061" w="2183360">
                <a:moveTo>
                  <a:pt x="2183359" y="0"/>
                </a:moveTo>
                <a:lnTo>
                  <a:pt x="0" y="0"/>
                </a:lnTo>
                <a:lnTo>
                  <a:pt x="0" y="1632062"/>
                </a:lnTo>
                <a:lnTo>
                  <a:pt x="2183359" y="1632062"/>
                </a:lnTo>
                <a:lnTo>
                  <a:pt x="218335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7"/>
          <p:cNvSpPr/>
          <p:nvPr/>
        </p:nvSpPr>
        <p:spPr>
          <a:xfrm>
            <a:off x="3882887" y="1994954"/>
            <a:ext cx="14278670" cy="6535001"/>
          </a:xfrm>
          <a:custGeom>
            <a:rect b="b" l="l" r="r" t="t"/>
            <a:pathLst>
              <a:path extrusionOk="0" h="6535001" w="14278670">
                <a:moveTo>
                  <a:pt x="0" y="0"/>
                </a:moveTo>
                <a:lnTo>
                  <a:pt x="14278670" y="0"/>
                </a:lnTo>
                <a:lnTo>
                  <a:pt x="14278670" y="6535001"/>
                </a:lnTo>
                <a:lnTo>
                  <a:pt x="0" y="6535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7"/>
          <p:cNvSpPr/>
          <p:nvPr/>
        </p:nvSpPr>
        <p:spPr>
          <a:xfrm>
            <a:off x="769771" y="9108829"/>
            <a:ext cx="394320" cy="394320"/>
          </a:xfrm>
          <a:custGeom>
            <a:rect b="b" l="l" r="r" t="t"/>
            <a:pathLst>
              <a:path extrusionOk="0" h="394320" w="394320">
                <a:moveTo>
                  <a:pt x="0" y="0"/>
                </a:moveTo>
                <a:lnTo>
                  <a:pt x="394320" y="0"/>
                </a:lnTo>
                <a:lnTo>
                  <a:pt x="394320" y="394320"/>
                </a:lnTo>
                <a:lnTo>
                  <a:pt x="0" y="394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>
            <a:off x="16299974" y="116806"/>
            <a:ext cx="1918651" cy="1764419"/>
          </a:xfrm>
          <a:custGeom>
            <a:rect b="b" l="l" r="r" t="t"/>
            <a:pathLst>
              <a:path extrusionOk="0" h="1764419" w="1918651">
                <a:moveTo>
                  <a:pt x="0" y="0"/>
                </a:moveTo>
                <a:lnTo>
                  <a:pt x="1918652" y="0"/>
                </a:lnTo>
                <a:lnTo>
                  <a:pt x="1918652" y="1764419"/>
                </a:lnTo>
                <a:lnTo>
                  <a:pt x="0" y="1764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7"/>
          <p:cNvSpPr/>
          <p:nvPr/>
        </p:nvSpPr>
        <p:spPr>
          <a:xfrm>
            <a:off x="215843" y="1764419"/>
            <a:ext cx="3462651" cy="6772911"/>
          </a:xfrm>
          <a:custGeom>
            <a:rect b="b" l="l" r="r" t="t"/>
            <a:pathLst>
              <a:path extrusionOk="0" h="6772911" w="3462651">
                <a:moveTo>
                  <a:pt x="0" y="0"/>
                </a:moveTo>
                <a:lnTo>
                  <a:pt x="3462651" y="0"/>
                </a:lnTo>
                <a:lnTo>
                  <a:pt x="3462651" y="6772910"/>
                </a:lnTo>
                <a:lnTo>
                  <a:pt x="0" y="6772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7"/>
          <p:cNvSpPr txBox="1"/>
          <p:nvPr/>
        </p:nvSpPr>
        <p:spPr>
          <a:xfrm>
            <a:off x="1028700" y="527528"/>
            <a:ext cx="133719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Segmentação de Clientes</a:t>
            </a:r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4455147" y="8482330"/>
            <a:ext cx="13134149" cy="185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Sugestão 01: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Aproveitar clientes ativos e leais para atrair novos por meio de campanhas de indicação.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Sugestão 02: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Para clientes em risco, oferecer cupons de desconto personalizados para produtos similares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aos que o cliente  já comprou, criando senso de urgência para estimular a recompra.</a:t>
            </a:r>
            <a:endParaRPr/>
          </a:p>
          <a:p>
            <a:pPr indent="0" lvl="0" marL="0" marR="0" rtl="0" algn="ct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5F5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17114637" y="302782"/>
            <a:ext cx="249687" cy="511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1" u="none" cap="none" strike="noStrike">
                <a:solidFill>
                  <a:srgbClr val="744838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16737938" y="1126650"/>
            <a:ext cx="212384" cy="511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1" u="none" cap="none" strike="noStrike">
                <a:solidFill>
                  <a:srgbClr val="744838"/>
                </a:solidFill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endParaRPr/>
          </a:p>
        </p:txBody>
      </p:sp>
      <p:sp>
        <p:nvSpPr>
          <p:cNvPr id="229" name="Google Shape;229;p7"/>
          <p:cNvSpPr txBox="1"/>
          <p:nvPr/>
        </p:nvSpPr>
        <p:spPr>
          <a:xfrm>
            <a:off x="17517677" y="1126650"/>
            <a:ext cx="112046" cy="511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1" u="none" cap="none" strike="noStrike">
                <a:solidFill>
                  <a:srgbClr val="744838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1237570" y="1973753"/>
            <a:ext cx="1419196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 VIP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215759" y="2808778"/>
            <a:ext cx="1462818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 Leal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892218" y="3683434"/>
            <a:ext cx="21099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 Potencial</a:t>
            </a:r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892218" y="4556559"/>
            <a:ext cx="2168684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 Promissor</a:t>
            </a:r>
            <a:endParaRPr/>
          </a:p>
        </p:txBody>
      </p:sp>
      <p:sp>
        <p:nvSpPr>
          <p:cNvPr id="234" name="Google Shape;234;p7"/>
          <p:cNvSpPr txBox="1"/>
          <p:nvPr/>
        </p:nvSpPr>
        <p:spPr>
          <a:xfrm>
            <a:off x="980393" y="5391585"/>
            <a:ext cx="2021726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 em Risco</a:t>
            </a:r>
            <a:endParaRPr/>
          </a:p>
        </p:txBody>
      </p:sp>
      <p:sp>
        <p:nvSpPr>
          <p:cNvPr id="235" name="Google Shape;235;p7"/>
          <p:cNvSpPr txBox="1"/>
          <p:nvPr/>
        </p:nvSpPr>
        <p:spPr>
          <a:xfrm>
            <a:off x="568964" y="7099735"/>
            <a:ext cx="275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Inativo de Baixo Valor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987913" y="6092287"/>
            <a:ext cx="191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Inativo de Médio 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e Alto Valor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1164091" y="7999515"/>
            <a:ext cx="156615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4B2E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 Novo</a:t>
            </a:r>
            <a:endParaRPr/>
          </a:p>
        </p:txBody>
      </p:sp>
      <p:cxnSp>
        <p:nvCxnSpPr>
          <p:cNvPr id="238" name="Google Shape;238;p7"/>
          <p:cNvCxnSpPr/>
          <p:nvPr/>
        </p:nvCxnSpPr>
        <p:spPr>
          <a:xfrm flipH="1" rot="10800000">
            <a:off x="1664508" y="8537329"/>
            <a:ext cx="282660" cy="720971"/>
          </a:xfrm>
          <a:prstGeom prst="straightConnector1">
            <a:avLst/>
          </a:prstGeom>
          <a:noFill/>
          <a:ln cap="flat" cmpd="sng" w="76200">
            <a:solidFill>
              <a:srgbClr val="D4AF3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E2B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/>
          <p:nvPr/>
        </p:nvSpPr>
        <p:spPr>
          <a:xfrm>
            <a:off x="-4325" y="-10575"/>
            <a:ext cx="18279344" cy="10293555"/>
          </a:xfrm>
          <a:custGeom>
            <a:rect b="b" l="l" r="r" t="t"/>
            <a:pathLst>
              <a:path extrusionOk="0" h="11098173" w="22707260">
                <a:moveTo>
                  <a:pt x="0" y="0"/>
                </a:moveTo>
                <a:lnTo>
                  <a:pt x="22707260" y="0"/>
                </a:lnTo>
                <a:lnTo>
                  <a:pt x="22707260" y="11098174"/>
                </a:lnTo>
                <a:lnTo>
                  <a:pt x="0" y="11098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8"/>
          <p:cNvSpPr/>
          <p:nvPr/>
        </p:nvSpPr>
        <p:spPr>
          <a:xfrm>
            <a:off x="3900253" y="2612262"/>
            <a:ext cx="12148524" cy="5804101"/>
          </a:xfrm>
          <a:custGeom>
            <a:rect b="b" l="l" r="r" t="t"/>
            <a:pathLst>
              <a:path extrusionOk="0" h="5804101" w="12148524">
                <a:moveTo>
                  <a:pt x="0" y="0"/>
                </a:moveTo>
                <a:lnTo>
                  <a:pt x="12148524" y="0"/>
                </a:lnTo>
                <a:lnTo>
                  <a:pt x="12148524" y="5804101"/>
                </a:lnTo>
                <a:lnTo>
                  <a:pt x="0" y="5804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8"/>
          <p:cNvSpPr txBox="1"/>
          <p:nvPr/>
        </p:nvSpPr>
        <p:spPr>
          <a:xfrm>
            <a:off x="-594641" y="8578288"/>
            <a:ext cx="19477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*58,3%</a:t>
            </a:r>
            <a:r>
              <a:rPr b="1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 transações ocorreram em</a:t>
            </a: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loja física,</a:t>
            </a:r>
            <a:r>
              <a:rPr b="1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mostrando que o</a:t>
            </a:r>
            <a:r>
              <a:rPr b="1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canal presencial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é o principal ponto de contato com o cliente.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Sugestão 01: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Fortalecer o marketing digital, investindo em tráfego pago para expandir a marca e alcançar novos públicos.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Sugestão 02: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Criar campanhas de </a:t>
            </a:r>
            <a:r>
              <a:rPr lang="en-US" sz="2100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marketing</a:t>
            </a: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e incentivos cruzados entre os canais, como por exemplo: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Descontos na Loja Física (se o cliente comprar online).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5F5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5F5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16851815" y="8925584"/>
            <a:ext cx="1219407" cy="1108136"/>
          </a:xfrm>
          <a:custGeom>
            <a:rect b="b" l="l" r="r" t="t"/>
            <a:pathLst>
              <a:path extrusionOk="0" h="1108136" w="1219407">
                <a:moveTo>
                  <a:pt x="0" y="0"/>
                </a:moveTo>
                <a:lnTo>
                  <a:pt x="1219407" y="0"/>
                </a:lnTo>
                <a:lnTo>
                  <a:pt x="1219407" y="1108137"/>
                </a:lnTo>
                <a:lnTo>
                  <a:pt x="0" y="1108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8"/>
          <p:cNvSpPr/>
          <p:nvPr/>
        </p:nvSpPr>
        <p:spPr>
          <a:xfrm>
            <a:off x="664516" y="2612262"/>
            <a:ext cx="2696651" cy="2696651"/>
          </a:xfrm>
          <a:custGeom>
            <a:rect b="b" l="l" r="r" t="t"/>
            <a:pathLst>
              <a:path extrusionOk="0" h="2696651" w="2696651">
                <a:moveTo>
                  <a:pt x="0" y="0"/>
                </a:moveTo>
                <a:lnTo>
                  <a:pt x="2696651" y="0"/>
                </a:lnTo>
                <a:lnTo>
                  <a:pt x="2696651" y="2696651"/>
                </a:lnTo>
                <a:lnTo>
                  <a:pt x="0" y="2696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8"/>
          <p:cNvSpPr txBox="1"/>
          <p:nvPr/>
        </p:nvSpPr>
        <p:spPr>
          <a:xfrm>
            <a:off x="1028700" y="527528"/>
            <a:ext cx="13371913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Segmentação de Clientes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028700" y="1588697"/>
            <a:ext cx="9815366" cy="397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(Comportamento de Compra: Canal por Perfil de Cliente)</a:t>
            </a: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703805" y="5514313"/>
            <a:ext cx="2618072" cy="2618072"/>
          </a:xfrm>
          <a:custGeom>
            <a:rect b="b" l="l" r="r" t="t"/>
            <a:pathLst>
              <a:path extrusionOk="0" h="2618072" w="2618072">
                <a:moveTo>
                  <a:pt x="0" y="0"/>
                </a:moveTo>
                <a:lnTo>
                  <a:pt x="2618072" y="0"/>
                </a:lnTo>
                <a:lnTo>
                  <a:pt x="2618072" y="2618071"/>
                </a:lnTo>
                <a:lnTo>
                  <a:pt x="0" y="2618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8"/>
          <p:cNvSpPr txBox="1"/>
          <p:nvPr/>
        </p:nvSpPr>
        <p:spPr>
          <a:xfrm>
            <a:off x="1394430" y="3374297"/>
            <a:ext cx="1236821" cy="538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7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58,3%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1413084" y="6288288"/>
            <a:ext cx="1199515" cy="5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2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41,7%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1334502" y="3917243"/>
            <a:ext cx="1356678" cy="389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5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Loja Fisica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1275514" y="6805845"/>
            <a:ext cx="1409383" cy="381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25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Loja Online</a:t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15455399" y="162591"/>
            <a:ext cx="2615824" cy="2615824"/>
          </a:xfrm>
          <a:custGeom>
            <a:rect b="b" l="l" r="r" t="t"/>
            <a:pathLst>
              <a:path extrusionOk="0" h="2615824" w="2615824">
                <a:moveTo>
                  <a:pt x="0" y="0"/>
                </a:moveTo>
                <a:lnTo>
                  <a:pt x="2615823" y="0"/>
                </a:lnTo>
                <a:lnTo>
                  <a:pt x="2615823" y="2615824"/>
                </a:lnTo>
                <a:lnTo>
                  <a:pt x="0" y="2615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8"/>
          <p:cNvSpPr txBox="1"/>
          <p:nvPr/>
        </p:nvSpPr>
        <p:spPr>
          <a:xfrm>
            <a:off x="16069811" y="890112"/>
            <a:ext cx="1386999" cy="563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18.501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15985356" y="1422878"/>
            <a:ext cx="1555909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Transações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E2B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21275" y="0"/>
            <a:ext cx="18279344" cy="10293555"/>
          </a:xfrm>
          <a:custGeom>
            <a:rect b="b" l="l" r="r" t="t"/>
            <a:pathLst>
              <a:path extrusionOk="0" h="11098173" w="22707260">
                <a:moveTo>
                  <a:pt x="0" y="0"/>
                </a:moveTo>
                <a:lnTo>
                  <a:pt x="22707260" y="0"/>
                </a:lnTo>
                <a:lnTo>
                  <a:pt x="22707260" y="11098173"/>
                </a:lnTo>
                <a:lnTo>
                  <a:pt x="0" y="11098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9"/>
          <p:cNvSpPr txBox="1"/>
          <p:nvPr/>
        </p:nvSpPr>
        <p:spPr>
          <a:xfrm>
            <a:off x="1028700" y="527528"/>
            <a:ext cx="13371913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Segmentação de Clientes</a:t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13580193" y="527528"/>
            <a:ext cx="4029056" cy="4029056"/>
          </a:xfrm>
          <a:custGeom>
            <a:rect b="b" l="l" r="r" t="t"/>
            <a:pathLst>
              <a:path extrusionOk="0" h="4029056" w="4029056">
                <a:moveTo>
                  <a:pt x="0" y="0"/>
                </a:moveTo>
                <a:lnTo>
                  <a:pt x="4029056" y="0"/>
                </a:lnTo>
                <a:lnTo>
                  <a:pt x="4029056" y="4029055"/>
                </a:lnTo>
                <a:lnTo>
                  <a:pt x="0" y="402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9"/>
          <p:cNvSpPr/>
          <p:nvPr/>
        </p:nvSpPr>
        <p:spPr>
          <a:xfrm>
            <a:off x="625801" y="2275903"/>
            <a:ext cx="12289589" cy="7606959"/>
          </a:xfrm>
          <a:custGeom>
            <a:rect b="b" l="l" r="r" t="t"/>
            <a:pathLst>
              <a:path extrusionOk="0" h="7606959" w="12289589">
                <a:moveTo>
                  <a:pt x="0" y="0"/>
                </a:moveTo>
                <a:lnTo>
                  <a:pt x="12289589" y="0"/>
                </a:lnTo>
                <a:lnTo>
                  <a:pt x="12289589" y="7606960"/>
                </a:lnTo>
                <a:lnTo>
                  <a:pt x="0" y="7606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9"/>
          <p:cNvSpPr/>
          <p:nvPr/>
        </p:nvSpPr>
        <p:spPr>
          <a:xfrm>
            <a:off x="13105103" y="5600131"/>
            <a:ext cx="4979236" cy="958503"/>
          </a:xfrm>
          <a:custGeom>
            <a:rect b="b" l="l" r="r" t="t"/>
            <a:pathLst>
              <a:path extrusionOk="0" h="958503" w="4979236">
                <a:moveTo>
                  <a:pt x="0" y="0"/>
                </a:moveTo>
                <a:lnTo>
                  <a:pt x="4979236" y="0"/>
                </a:lnTo>
                <a:lnTo>
                  <a:pt x="4979236" y="958503"/>
                </a:lnTo>
                <a:lnTo>
                  <a:pt x="0" y="958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9"/>
          <p:cNvSpPr txBox="1"/>
          <p:nvPr/>
        </p:nvSpPr>
        <p:spPr>
          <a:xfrm>
            <a:off x="1019175" y="1588697"/>
            <a:ext cx="12634566" cy="397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D4AF37"/>
                </a:solidFill>
                <a:latin typeface="IBM Plex Sans"/>
                <a:ea typeface="IBM Plex Sans"/>
                <a:cs typeface="IBM Plex Sans"/>
                <a:sym typeface="IBM Plex Sans"/>
              </a:rPr>
              <a:t>(Comportamento de Compra: Análise de Faturamento por Perfil de Cliente)</a:t>
            </a:r>
            <a:endParaRPr/>
          </a:p>
        </p:txBody>
      </p:sp>
      <p:sp>
        <p:nvSpPr>
          <p:cNvPr id="268" name="Google Shape;268;p9"/>
          <p:cNvSpPr txBox="1"/>
          <p:nvPr/>
        </p:nvSpPr>
        <p:spPr>
          <a:xfrm>
            <a:off x="14450689" y="2103270"/>
            <a:ext cx="2288064" cy="438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DFBE50"/>
                </a:solidFill>
                <a:latin typeface="IBM Plex Sans"/>
                <a:ea typeface="IBM Plex Sans"/>
                <a:cs typeface="IBM Plex Sans"/>
                <a:sym typeface="IBM Plex Sans"/>
              </a:rPr>
              <a:t>$1.135.711,00</a:t>
            </a:r>
            <a:endParaRPr/>
          </a:p>
        </p:txBody>
      </p:sp>
      <p:sp>
        <p:nvSpPr>
          <p:cNvPr id="269" name="Google Shape;269;p9"/>
          <p:cNvSpPr txBox="1"/>
          <p:nvPr/>
        </p:nvSpPr>
        <p:spPr>
          <a:xfrm>
            <a:off x="14716198" y="2494431"/>
            <a:ext cx="175704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DFBE5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Faturamento</a:t>
            </a:r>
            <a:endParaRPr/>
          </a:p>
        </p:txBody>
      </p:sp>
      <p:sp>
        <p:nvSpPr>
          <p:cNvPr id="270" name="Google Shape;270;p9"/>
          <p:cNvSpPr txBox="1"/>
          <p:nvPr/>
        </p:nvSpPr>
        <p:spPr>
          <a:xfrm>
            <a:off x="13425553" y="5777123"/>
            <a:ext cx="4344829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Clientes Potenciais Lideram o Faturamento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5F5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em Todos os Seis Segmentos de Produtos.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